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8"/>
  </p:notesMasterIdLst>
  <p:handoutMasterIdLst>
    <p:handoutMasterId r:id="rId39"/>
  </p:handoutMasterIdLst>
  <p:sldIdLst>
    <p:sldId id="256" r:id="rId2"/>
    <p:sldId id="257" r:id="rId3"/>
    <p:sldId id="271" r:id="rId4"/>
    <p:sldId id="281" r:id="rId5"/>
    <p:sldId id="264" r:id="rId6"/>
    <p:sldId id="287" r:id="rId7"/>
    <p:sldId id="283" r:id="rId8"/>
    <p:sldId id="284" r:id="rId9"/>
    <p:sldId id="285" r:id="rId10"/>
    <p:sldId id="286" r:id="rId11"/>
    <p:sldId id="282" r:id="rId12"/>
    <p:sldId id="289" r:id="rId13"/>
    <p:sldId id="290" r:id="rId14"/>
    <p:sldId id="291" r:id="rId15"/>
    <p:sldId id="288" r:id="rId16"/>
    <p:sldId id="277" r:id="rId17"/>
    <p:sldId id="294" r:id="rId18"/>
    <p:sldId id="295" r:id="rId19"/>
    <p:sldId id="296" r:id="rId20"/>
    <p:sldId id="297" r:id="rId21"/>
    <p:sldId id="298" r:id="rId22"/>
    <p:sldId id="299" r:id="rId23"/>
    <p:sldId id="300" r:id="rId24"/>
    <p:sldId id="301" r:id="rId25"/>
    <p:sldId id="302" r:id="rId26"/>
    <p:sldId id="303" r:id="rId27"/>
    <p:sldId id="304" r:id="rId28"/>
    <p:sldId id="305" r:id="rId29"/>
    <p:sldId id="310" r:id="rId30"/>
    <p:sldId id="307" r:id="rId31"/>
    <p:sldId id="306" r:id="rId32"/>
    <p:sldId id="308" r:id="rId33"/>
    <p:sldId id="309" r:id="rId34"/>
    <p:sldId id="311" r:id="rId35"/>
    <p:sldId id="292" r:id="rId36"/>
    <p:sldId id="263"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bramaniam,Balachundhar (BIDMC - Anesthesia)" initials="S(-A" lastIdx="44" clrIdx="0">
    <p:extLst/>
  </p:cmAuthor>
  <p:cmAuthor id="2" name="BIDMC"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0E0EB"/>
    <a:srgbClr val="B6E7F3"/>
    <a:srgbClr val="B6D7F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38" autoAdjust="0"/>
    <p:restoredTop sz="90365" autoAdjust="0"/>
  </p:normalViewPr>
  <p:slideViewPr>
    <p:cSldViewPr snapToGrid="0" snapToObjects="1">
      <p:cViewPr varScale="1">
        <p:scale>
          <a:sx n="98" d="100"/>
          <a:sy n="98" d="100"/>
        </p:scale>
        <p:origin x="-23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C5F7828-353C-3F4C-B5A5-CDF988716186}" type="datetimeFigureOut">
              <a:rPr lang="en-US" smtClean="0"/>
              <a:t>1/8/2015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75C0DB7-CFDB-D349-A205-9F81CA344313}" type="slidenum">
              <a:rPr lang="en-US" smtClean="0"/>
              <a:t>‹#›</a:t>
            </a:fld>
            <a:endParaRPr lang="en-US"/>
          </a:p>
        </p:txBody>
      </p:sp>
    </p:spTree>
    <p:extLst>
      <p:ext uri="{BB962C8B-B14F-4D97-AF65-F5344CB8AC3E}">
        <p14:creationId xmlns:p14="http://schemas.microsoft.com/office/powerpoint/2010/main" val="12211016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9769EF-5210-7146-B307-4BFE3E570992}" type="datetimeFigureOut">
              <a:rPr lang="en-US" smtClean="0"/>
              <a:t>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F1AE2A-5F14-7045-88FA-70B12B9C5682}" type="slidenum">
              <a:rPr lang="en-US" smtClean="0"/>
              <a:t>‹#›</a:t>
            </a:fld>
            <a:endParaRPr lang="en-US"/>
          </a:p>
        </p:txBody>
      </p:sp>
    </p:spTree>
    <p:extLst>
      <p:ext uri="{BB962C8B-B14F-4D97-AF65-F5344CB8AC3E}">
        <p14:creationId xmlns:p14="http://schemas.microsoft.com/office/powerpoint/2010/main" val="94268684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4</a:t>
            </a:fld>
            <a:endParaRPr lang="en-US" dirty="0"/>
          </a:p>
        </p:txBody>
      </p:sp>
    </p:spTree>
    <p:extLst>
      <p:ext uri="{BB962C8B-B14F-4D97-AF65-F5344CB8AC3E}">
        <p14:creationId xmlns:p14="http://schemas.microsoft.com/office/powerpoint/2010/main" val="3884992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13</a:t>
            </a:fld>
            <a:endParaRPr lang="en-US" dirty="0"/>
          </a:p>
        </p:txBody>
      </p:sp>
    </p:spTree>
    <p:extLst>
      <p:ext uri="{BB962C8B-B14F-4D97-AF65-F5344CB8AC3E}">
        <p14:creationId xmlns:p14="http://schemas.microsoft.com/office/powerpoint/2010/main" val="38849922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14</a:t>
            </a:fld>
            <a:endParaRPr lang="en-US" dirty="0"/>
          </a:p>
        </p:txBody>
      </p:sp>
    </p:spTree>
    <p:extLst>
      <p:ext uri="{BB962C8B-B14F-4D97-AF65-F5344CB8AC3E}">
        <p14:creationId xmlns:p14="http://schemas.microsoft.com/office/powerpoint/2010/main" val="38849922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15</a:t>
            </a:fld>
            <a:endParaRPr lang="en-US" dirty="0"/>
          </a:p>
        </p:txBody>
      </p:sp>
    </p:spTree>
    <p:extLst>
      <p:ext uri="{BB962C8B-B14F-4D97-AF65-F5344CB8AC3E}">
        <p14:creationId xmlns:p14="http://schemas.microsoft.com/office/powerpoint/2010/main" val="38849922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16</a:t>
            </a:fld>
            <a:endParaRPr lang="en-US" dirty="0"/>
          </a:p>
        </p:txBody>
      </p:sp>
    </p:spTree>
    <p:extLst>
      <p:ext uri="{BB962C8B-B14F-4D97-AF65-F5344CB8AC3E}">
        <p14:creationId xmlns:p14="http://schemas.microsoft.com/office/powerpoint/2010/main" val="38849922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17</a:t>
            </a:fld>
            <a:endParaRPr lang="en-US" dirty="0"/>
          </a:p>
        </p:txBody>
      </p:sp>
    </p:spTree>
    <p:extLst>
      <p:ext uri="{BB962C8B-B14F-4D97-AF65-F5344CB8AC3E}">
        <p14:creationId xmlns:p14="http://schemas.microsoft.com/office/powerpoint/2010/main" val="38849922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18</a:t>
            </a:fld>
            <a:endParaRPr lang="en-US" dirty="0"/>
          </a:p>
        </p:txBody>
      </p:sp>
    </p:spTree>
    <p:extLst>
      <p:ext uri="{BB962C8B-B14F-4D97-AF65-F5344CB8AC3E}">
        <p14:creationId xmlns:p14="http://schemas.microsoft.com/office/powerpoint/2010/main" val="38849922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19</a:t>
            </a:fld>
            <a:endParaRPr lang="en-US" dirty="0"/>
          </a:p>
        </p:txBody>
      </p:sp>
    </p:spTree>
    <p:extLst>
      <p:ext uri="{BB962C8B-B14F-4D97-AF65-F5344CB8AC3E}">
        <p14:creationId xmlns:p14="http://schemas.microsoft.com/office/powerpoint/2010/main" val="38849922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20</a:t>
            </a:fld>
            <a:endParaRPr lang="en-US" dirty="0"/>
          </a:p>
        </p:txBody>
      </p:sp>
    </p:spTree>
    <p:extLst>
      <p:ext uri="{BB962C8B-B14F-4D97-AF65-F5344CB8AC3E}">
        <p14:creationId xmlns:p14="http://schemas.microsoft.com/office/powerpoint/2010/main" val="38849922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21</a:t>
            </a:fld>
            <a:endParaRPr lang="en-US" dirty="0"/>
          </a:p>
        </p:txBody>
      </p:sp>
    </p:spTree>
    <p:extLst>
      <p:ext uri="{BB962C8B-B14F-4D97-AF65-F5344CB8AC3E}">
        <p14:creationId xmlns:p14="http://schemas.microsoft.com/office/powerpoint/2010/main" val="38849922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22</a:t>
            </a:fld>
            <a:endParaRPr lang="en-US" dirty="0"/>
          </a:p>
        </p:txBody>
      </p:sp>
    </p:spTree>
    <p:extLst>
      <p:ext uri="{BB962C8B-B14F-4D97-AF65-F5344CB8AC3E}">
        <p14:creationId xmlns:p14="http://schemas.microsoft.com/office/powerpoint/2010/main" val="3884992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5</a:t>
            </a:fld>
            <a:endParaRPr lang="en-US" dirty="0"/>
          </a:p>
        </p:txBody>
      </p:sp>
    </p:spTree>
    <p:extLst>
      <p:ext uri="{BB962C8B-B14F-4D97-AF65-F5344CB8AC3E}">
        <p14:creationId xmlns:p14="http://schemas.microsoft.com/office/powerpoint/2010/main" val="38849922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23</a:t>
            </a:fld>
            <a:endParaRPr lang="en-US" dirty="0"/>
          </a:p>
        </p:txBody>
      </p:sp>
    </p:spTree>
    <p:extLst>
      <p:ext uri="{BB962C8B-B14F-4D97-AF65-F5344CB8AC3E}">
        <p14:creationId xmlns:p14="http://schemas.microsoft.com/office/powerpoint/2010/main" val="38849922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24</a:t>
            </a:fld>
            <a:endParaRPr lang="en-US" dirty="0"/>
          </a:p>
        </p:txBody>
      </p:sp>
    </p:spTree>
    <p:extLst>
      <p:ext uri="{BB962C8B-B14F-4D97-AF65-F5344CB8AC3E}">
        <p14:creationId xmlns:p14="http://schemas.microsoft.com/office/powerpoint/2010/main" val="38849922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effectLst/>
                <a:latin typeface="Arial" panose="020B0604020202020204" pitchFamily="34" charset="0"/>
                <a:cs typeface="Arial" panose="020B0604020202020204" pitchFamily="34" charset="0"/>
              </a:rPr>
              <a:t>be sure to</a:t>
            </a:r>
            <a:r>
              <a:rPr lang="en-US" sz="1200" baseline="0" dirty="0" smtClean="0">
                <a:effectLst/>
                <a:latin typeface="Arial" panose="020B0604020202020204" pitchFamily="34" charset="0"/>
                <a:cs typeface="Arial" panose="020B0604020202020204" pitchFamily="34" charset="0"/>
              </a:rPr>
              <a:t> have PI sign off on 24-hour events from clinical progress note as reviewed for relatedness to study</a:t>
            </a:r>
            <a:endParaRPr lang="en-US" sz="1200" dirty="0" smtClean="0">
              <a:effectLst/>
              <a:latin typeface="Arial" panose="020B0604020202020204" pitchFamily="34" charset="0"/>
              <a:ea typeface="Calibri"/>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25</a:t>
            </a:fld>
            <a:endParaRPr lang="en-US" dirty="0"/>
          </a:p>
        </p:txBody>
      </p:sp>
    </p:spTree>
    <p:extLst>
      <p:ext uri="{BB962C8B-B14F-4D97-AF65-F5344CB8AC3E}">
        <p14:creationId xmlns:p14="http://schemas.microsoft.com/office/powerpoint/2010/main" val="38849922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26</a:t>
            </a:fld>
            <a:endParaRPr lang="en-US" dirty="0"/>
          </a:p>
        </p:txBody>
      </p:sp>
    </p:spTree>
    <p:extLst>
      <p:ext uri="{BB962C8B-B14F-4D97-AF65-F5344CB8AC3E}">
        <p14:creationId xmlns:p14="http://schemas.microsoft.com/office/powerpoint/2010/main" val="38849922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27</a:t>
            </a:fld>
            <a:endParaRPr lang="en-US" dirty="0"/>
          </a:p>
        </p:txBody>
      </p:sp>
    </p:spTree>
    <p:extLst>
      <p:ext uri="{BB962C8B-B14F-4D97-AF65-F5344CB8AC3E}">
        <p14:creationId xmlns:p14="http://schemas.microsoft.com/office/powerpoint/2010/main" val="38849922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28</a:t>
            </a:fld>
            <a:endParaRPr lang="en-US" dirty="0"/>
          </a:p>
        </p:txBody>
      </p:sp>
    </p:spTree>
    <p:extLst>
      <p:ext uri="{BB962C8B-B14F-4D97-AF65-F5344CB8AC3E}">
        <p14:creationId xmlns:p14="http://schemas.microsoft.com/office/powerpoint/2010/main" val="38849922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29</a:t>
            </a:fld>
            <a:endParaRPr lang="en-US" dirty="0"/>
          </a:p>
        </p:txBody>
      </p:sp>
    </p:spTree>
    <p:extLst>
      <p:ext uri="{BB962C8B-B14F-4D97-AF65-F5344CB8AC3E}">
        <p14:creationId xmlns:p14="http://schemas.microsoft.com/office/powerpoint/2010/main" val="38849922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30</a:t>
            </a:fld>
            <a:endParaRPr lang="en-US" dirty="0"/>
          </a:p>
        </p:txBody>
      </p:sp>
    </p:spTree>
    <p:extLst>
      <p:ext uri="{BB962C8B-B14F-4D97-AF65-F5344CB8AC3E}">
        <p14:creationId xmlns:p14="http://schemas.microsoft.com/office/powerpoint/2010/main" val="38849922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31</a:t>
            </a:fld>
            <a:endParaRPr lang="en-US" dirty="0"/>
          </a:p>
        </p:txBody>
      </p:sp>
    </p:spTree>
    <p:extLst>
      <p:ext uri="{BB962C8B-B14F-4D97-AF65-F5344CB8AC3E}">
        <p14:creationId xmlns:p14="http://schemas.microsoft.com/office/powerpoint/2010/main" val="38849922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32</a:t>
            </a:fld>
            <a:endParaRPr lang="en-US" dirty="0"/>
          </a:p>
        </p:txBody>
      </p:sp>
    </p:spTree>
    <p:extLst>
      <p:ext uri="{BB962C8B-B14F-4D97-AF65-F5344CB8AC3E}">
        <p14:creationId xmlns:p14="http://schemas.microsoft.com/office/powerpoint/2010/main" val="3884992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6</a:t>
            </a:fld>
            <a:endParaRPr lang="en-US" dirty="0"/>
          </a:p>
        </p:txBody>
      </p:sp>
    </p:spTree>
    <p:extLst>
      <p:ext uri="{BB962C8B-B14F-4D97-AF65-F5344CB8AC3E}">
        <p14:creationId xmlns:p14="http://schemas.microsoft.com/office/powerpoint/2010/main" val="38849922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33</a:t>
            </a:fld>
            <a:endParaRPr lang="en-US" dirty="0"/>
          </a:p>
        </p:txBody>
      </p:sp>
    </p:spTree>
    <p:extLst>
      <p:ext uri="{BB962C8B-B14F-4D97-AF65-F5344CB8AC3E}">
        <p14:creationId xmlns:p14="http://schemas.microsoft.com/office/powerpoint/2010/main" val="38849922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34</a:t>
            </a:fld>
            <a:endParaRPr lang="en-US" dirty="0"/>
          </a:p>
        </p:txBody>
      </p:sp>
    </p:spTree>
    <p:extLst>
      <p:ext uri="{BB962C8B-B14F-4D97-AF65-F5344CB8AC3E}">
        <p14:creationId xmlns:p14="http://schemas.microsoft.com/office/powerpoint/2010/main" val="38849922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35</a:t>
            </a:fld>
            <a:endParaRPr lang="en-US" dirty="0"/>
          </a:p>
        </p:txBody>
      </p:sp>
    </p:spTree>
    <p:extLst>
      <p:ext uri="{BB962C8B-B14F-4D97-AF65-F5344CB8AC3E}">
        <p14:creationId xmlns:p14="http://schemas.microsoft.com/office/powerpoint/2010/main" val="38849922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36</a:t>
            </a:fld>
            <a:endParaRPr lang="en-US"/>
          </a:p>
        </p:txBody>
      </p:sp>
    </p:spTree>
    <p:extLst>
      <p:ext uri="{BB962C8B-B14F-4D97-AF65-F5344CB8AC3E}">
        <p14:creationId xmlns:p14="http://schemas.microsoft.com/office/powerpoint/2010/main" val="3884992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7</a:t>
            </a:fld>
            <a:endParaRPr lang="en-US" dirty="0"/>
          </a:p>
        </p:txBody>
      </p:sp>
    </p:spTree>
    <p:extLst>
      <p:ext uri="{BB962C8B-B14F-4D97-AF65-F5344CB8AC3E}">
        <p14:creationId xmlns:p14="http://schemas.microsoft.com/office/powerpoint/2010/main" val="3884992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8</a:t>
            </a:fld>
            <a:endParaRPr lang="en-US" dirty="0"/>
          </a:p>
        </p:txBody>
      </p:sp>
    </p:spTree>
    <p:extLst>
      <p:ext uri="{BB962C8B-B14F-4D97-AF65-F5344CB8AC3E}">
        <p14:creationId xmlns:p14="http://schemas.microsoft.com/office/powerpoint/2010/main" val="3884992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9</a:t>
            </a:fld>
            <a:endParaRPr lang="en-US" dirty="0"/>
          </a:p>
        </p:txBody>
      </p:sp>
    </p:spTree>
    <p:extLst>
      <p:ext uri="{BB962C8B-B14F-4D97-AF65-F5344CB8AC3E}">
        <p14:creationId xmlns:p14="http://schemas.microsoft.com/office/powerpoint/2010/main" val="3884992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10</a:t>
            </a:fld>
            <a:endParaRPr lang="en-US" dirty="0"/>
          </a:p>
        </p:txBody>
      </p:sp>
    </p:spTree>
    <p:extLst>
      <p:ext uri="{BB962C8B-B14F-4D97-AF65-F5344CB8AC3E}">
        <p14:creationId xmlns:p14="http://schemas.microsoft.com/office/powerpoint/2010/main" val="3884992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11</a:t>
            </a:fld>
            <a:endParaRPr lang="en-US" dirty="0"/>
          </a:p>
        </p:txBody>
      </p:sp>
    </p:spTree>
    <p:extLst>
      <p:ext uri="{BB962C8B-B14F-4D97-AF65-F5344CB8AC3E}">
        <p14:creationId xmlns:p14="http://schemas.microsoft.com/office/powerpoint/2010/main" val="3884992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F1AE2A-5F14-7045-88FA-70B12B9C5682}" type="slidenum">
              <a:rPr lang="en-US" smtClean="0"/>
              <a:t>12</a:t>
            </a:fld>
            <a:endParaRPr lang="en-US" dirty="0"/>
          </a:p>
        </p:txBody>
      </p:sp>
    </p:spTree>
    <p:extLst>
      <p:ext uri="{BB962C8B-B14F-4D97-AF65-F5344CB8AC3E}">
        <p14:creationId xmlns:p14="http://schemas.microsoft.com/office/powerpoint/2010/main" val="3884992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r>
              <a:rPr lang="en-US" smtClean="0"/>
              <a:t>1/8/15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r>
              <a:rPr lang="en-US" smtClean="0"/>
              <a:t>1/8/15</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r>
              <a:rPr lang="en-US" smtClean="0"/>
              <a:t>1/8/15</a:t>
            </a:r>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r>
              <a:rPr lang="en-US" smtClean="0"/>
              <a:t>1/8/15</a:t>
            </a:r>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r>
              <a:rPr lang="en-US" smtClean="0"/>
              <a:t>1/8/15</a:t>
            </a:r>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Click icon to add picture</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r>
              <a:rPr lang="en-US" smtClean="0"/>
              <a:t>1/8/15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r>
              <a:rPr lang="en-US" smtClean="0"/>
              <a:t>1/8/15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r>
              <a:rPr lang="en-US" smtClean="0"/>
              <a:t>1/8/15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r>
              <a:rPr lang="en-US" smtClean="0"/>
              <a:t>1/8/15</a:t>
            </a:r>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r>
              <a:rPr lang="en-US" smtClean="0"/>
              <a:t>1/8/15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a:xfrm>
            <a:off x="6580094" y="188259"/>
            <a:ext cx="2133600" cy="365125"/>
          </a:xfrm>
        </p:spPr>
        <p:txBody>
          <a:bodyPr/>
          <a:lstStyle/>
          <a:p>
            <a:r>
              <a:rPr lang="en-US" smtClean="0"/>
              <a:t>1/8/15</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a:xfrm>
            <a:off x="6580094" y="188259"/>
            <a:ext cx="2133600" cy="365125"/>
          </a:xfrm>
        </p:spPr>
        <p:txBody>
          <a:bodyPr/>
          <a:lstStyle/>
          <a:p>
            <a:r>
              <a:rPr lang="en-US" smtClean="0"/>
              <a:t>1/8/15</a:t>
            </a:r>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r>
              <a:rPr lang="en-US" smtClean="0"/>
              <a:t>1/8/15</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1/8/15</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r>
              <a:rPr lang="en-US" smtClean="0"/>
              <a:t>1/8/15</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r>
              <a:rPr lang="en-US" smtClean="0"/>
              <a:t>1/8/15</a:t>
            </a:r>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ftr="0"/>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8"/>
            <a:ext cx="8915400" cy="1430432"/>
          </a:xfrm>
        </p:spPr>
        <p:txBody>
          <a:bodyPr>
            <a:normAutofit/>
          </a:bodyPr>
          <a:lstStyle/>
          <a:p>
            <a:r>
              <a:rPr lang="en-US" sz="4000" dirty="0" smtClean="0"/>
              <a:t>Specialty Populations:</a:t>
            </a:r>
            <a:br>
              <a:rPr lang="en-US" sz="4000" dirty="0" smtClean="0"/>
            </a:br>
            <a:r>
              <a:rPr lang="en-US" sz="3100" dirty="0" smtClean="0"/>
              <a:t>Lessons from Critical Care Research</a:t>
            </a:r>
            <a:endParaRPr lang="en-US" sz="3100" dirty="0"/>
          </a:p>
        </p:txBody>
      </p:sp>
      <p:sp>
        <p:nvSpPr>
          <p:cNvPr id="3" name="Subtitle 2"/>
          <p:cNvSpPr>
            <a:spLocks noGrp="1"/>
          </p:cNvSpPr>
          <p:nvPr>
            <p:ph type="subTitle" idx="1"/>
          </p:nvPr>
        </p:nvSpPr>
        <p:spPr>
          <a:xfrm>
            <a:off x="914400" y="3587750"/>
            <a:ext cx="8001000" cy="3270250"/>
          </a:xfrm>
        </p:spPr>
        <p:txBody>
          <a:bodyPr>
            <a:normAutofit/>
          </a:bodyPr>
          <a:lstStyle/>
          <a:p>
            <a:endParaRPr lang="en-US" dirty="0" smtClean="0"/>
          </a:p>
          <a:p>
            <a:r>
              <a:rPr lang="en-US" dirty="0" smtClean="0"/>
              <a:t>BIDMC Human Subject Protection Office</a:t>
            </a:r>
          </a:p>
          <a:p>
            <a:r>
              <a:rPr lang="en-US" dirty="0" smtClean="0"/>
              <a:t>Clinical Research </a:t>
            </a:r>
            <a:r>
              <a:rPr lang="en-US" dirty="0" smtClean="0"/>
              <a:t>Team </a:t>
            </a:r>
            <a:r>
              <a:rPr lang="en-US" dirty="0" smtClean="0"/>
              <a:t>Rounds</a:t>
            </a:r>
          </a:p>
          <a:p>
            <a:r>
              <a:rPr lang="en-US" dirty="0" smtClean="0"/>
              <a:t>January 8, 2014</a:t>
            </a:r>
          </a:p>
          <a:p>
            <a:endParaRPr lang="en-US" dirty="0" smtClean="0"/>
          </a:p>
          <a:p>
            <a:r>
              <a:rPr lang="en-US" dirty="0" smtClean="0"/>
              <a:t>Valerie Banner-Goodspeed</a:t>
            </a:r>
          </a:p>
        </p:txBody>
      </p:sp>
      <p:pic>
        <p:nvPicPr>
          <p:cNvPr id="7" name="Picture 2" descr="R:\Anesthesia CARE\Graphics\BIDMC_Harvard_lockup_png.pn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200400" y="826937"/>
            <a:ext cx="5359081" cy="70832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29384" y="728471"/>
            <a:ext cx="2176276" cy="905258"/>
          </a:xfrm>
          <a:prstGeom prst="rect">
            <a:avLst/>
          </a:prstGeom>
        </p:spPr>
      </p:pic>
    </p:spTree>
    <p:extLst>
      <p:ext uri="{BB962C8B-B14F-4D97-AF65-F5344CB8AC3E}">
        <p14:creationId xmlns:p14="http://schemas.microsoft.com/office/powerpoint/2010/main" val="3036216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797019"/>
          </a:xfrm>
        </p:spPr>
        <p:txBody>
          <a:bodyPr/>
          <a:lstStyle/>
          <a:p>
            <a:r>
              <a:rPr lang="en-US" dirty="0" smtClean="0"/>
              <a:t>Critical Care Research: Logistics</a:t>
            </a:r>
            <a:endParaRPr lang="en-US" dirty="0"/>
          </a:p>
        </p:txBody>
      </p:sp>
      <p:sp>
        <p:nvSpPr>
          <p:cNvPr id="3" name="Content Placeholder 2"/>
          <p:cNvSpPr>
            <a:spLocks noGrp="1"/>
          </p:cNvSpPr>
          <p:nvPr>
            <p:ph idx="1"/>
          </p:nvPr>
        </p:nvSpPr>
        <p:spPr>
          <a:xfrm>
            <a:off x="1114424" y="2857500"/>
            <a:ext cx="7610476" cy="3622634"/>
          </a:xfrm>
        </p:spPr>
        <p:txBody>
          <a:bodyPr>
            <a:normAutofit fontScale="92500"/>
          </a:bodyPr>
          <a:lstStyle/>
          <a:p>
            <a:r>
              <a:rPr lang="en-US" dirty="0" smtClean="0"/>
              <a:t>Problem: Working with RN, RT, MD, LICSW</a:t>
            </a:r>
          </a:p>
          <a:p>
            <a:pPr lvl="1"/>
            <a:r>
              <a:rPr lang="en-US" dirty="0" smtClean="0"/>
              <a:t>If the protocol standardizes many aspects of care, this will require cooperation from different groups of providers</a:t>
            </a:r>
          </a:p>
          <a:p>
            <a:r>
              <a:rPr lang="en-US" dirty="0" smtClean="0"/>
              <a:t>Solution: In-service all groups prior to study start</a:t>
            </a:r>
          </a:p>
          <a:p>
            <a:r>
              <a:rPr lang="en-US" dirty="0" smtClean="0"/>
              <a:t>Solution: Stay in touch. Know the unit coordinators, know the RT shift supervisors, know the resource nurses. Check in when planning to recruit a patient, follow up during patient’s stay.</a:t>
            </a:r>
          </a:p>
          <a:p>
            <a:pPr lvl="1"/>
            <a:r>
              <a:rPr lang="en-US" dirty="0" smtClean="0"/>
              <a:t>Research will always be secondary to clinical care. Plan protocol to coincide as much as possible with clinical care – yields better protocol compliance, better cooperation</a:t>
            </a:r>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10</a:t>
            </a:fld>
            <a:endParaRPr lang="en-US" dirty="0"/>
          </a:p>
        </p:txBody>
      </p:sp>
      <p:sp>
        <p:nvSpPr>
          <p:cNvPr id="7" name="Title 1"/>
          <p:cNvSpPr txBox="1">
            <a:spLocks/>
          </p:cNvSpPr>
          <p:nvPr/>
        </p:nvSpPr>
        <p:spPr>
          <a:xfrm>
            <a:off x="0" y="2038256"/>
            <a:ext cx="8913813" cy="609600"/>
          </a:xfrm>
          <a:prstGeom prst="rect">
            <a:avLst/>
          </a:prstGeom>
          <a:solidFill>
            <a:schemeClr val="accent2">
              <a:lumMod val="75000"/>
            </a:schemeClr>
          </a:solidFill>
        </p:spPr>
        <p:txBody>
          <a:bodyPr vert="horz" lIns="1188720" tIns="45720" rIns="274320" bIns="45720" rtlCol="0" anchor="ctr">
            <a:no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z="2800" dirty="0" smtClean="0"/>
              <a:t>Medical Team: Continued Support</a:t>
            </a:r>
            <a:endParaRPr lang="en-US" sz="2800" dirty="0"/>
          </a:p>
        </p:txBody>
      </p:sp>
      <p:pic>
        <p:nvPicPr>
          <p:cNvPr id="8"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spTree>
    <p:extLst>
      <p:ext uri="{BB962C8B-B14F-4D97-AF65-F5344CB8AC3E}">
        <p14:creationId xmlns:p14="http://schemas.microsoft.com/office/powerpoint/2010/main" val="31662112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Care Research: </a:t>
            </a:r>
            <a:r>
              <a:rPr lang="en-US" dirty="0" err="1" smtClean="0"/>
              <a:t>SDM</a:t>
            </a:r>
            <a:r>
              <a:rPr lang="en-US" dirty="0" smtClean="0"/>
              <a:t> </a:t>
            </a:r>
            <a:endParaRPr lang="en-US" dirty="0"/>
          </a:p>
        </p:txBody>
      </p:sp>
      <p:sp>
        <p:nvSpPr>
          <p:cNvPr id="3" name="Content Placeholder 2"/>
          <p:cNvSpPr>
            <a:spLocks noGrp="1"/>
          </p:cNvSpPr>
          <p:nvPr>
            <p:ph idx="1"/>
          </p:nvPr>
        </p:nvSpPr>
        <p:spPr>
          <a:xfrm>
            <a:off x="1114424" y="2286000"/>
            <a:ext cx="7610476" cy="3980329"/>
          </a:xfrm>
        </p:spPr>
        <p:txBody>
          <a:bodyPr>
            <a:noAutofit/>
          </a:bodyPr>
          <a:lstStyle/>
          <a:p>
            <a:r>
              <a:rPr lang="en-US" sz="2200" dirty="0" smtClean="0"/>
              <a:t>Who can be a substitute decision maker?</a:t>
            </a:r>
          </a:p>
          <a:p>
            <a:r>
              <a:rPr lang="en-US" sz="2200" dirty="0" smtClean="0"/>
              <a:t>What about patient consent?</a:t>
            </a:r>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11</a:t>
            </a:fld>
            <a:endParaRPr lang="en-US" dirty="0"/>
          </a:p>
        </p:txBody>
      </p:sp>
      <p:pic>
        <p:nvPicPr>
          <p:cNvPr id="7"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spTree>
    <p:extLst>
      <p:ext uri="{BB962C8B-B14F-4D97-AF65-F5344CB8AC3E}">
        <p14:creationId xmlns:p14="http://schemas.microsoft.com/office/powerpoint/2010/main" val="42004769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797019"/>
          </a:xfrm>
        </p:spPr>
        <p:txBody>
          <a:bodyPr/>
          <a:lstStyle/>
          <a:p>
            <a:r>
              <a:rPr lang="en-US" dirty="0" smtClean="0"/>
              <a:t>Critical Care Research: </a:t>
            </a:r>
            <a:r>
              <a:rPr lang="en-US" dirty="0" err="1" smtClean="0"/>
              <a:t>SDM</a:t>
            </a:r>
            <a:endParaRPr lang="en-US" dirty="0"/>
          </a:p>
        </p:txBody>
      </p:sp>
      <p:sp>
        <p:nvSpPr>
          <p:cNvPr id="3" name="Content Placeholder 2"/>
          <p:cNvSpPr>
            <a:spLocks noGrp="1"/>
          </p:cNvSpPr>
          <p:nvPr>
            <p:ph idx="1"/>
          </p:nvPr>
        </p:nvSpPr>
        <p:spPr>
          <a:xfrm>
            <a:off x="1114424" y="2857500"/>
            <a:ext cx="7610476" cy="3622634"/>
          </a:xfrm>
        </p:spPr>
        <p:txBody>
          <a:bodyPr>
            <a:normAutofit/>
          </a:bodyPr>
          <a:lstStyle/>
          <a:p>
            <a:r>
              <a:rPr lang="en-US" dirty="0" smtClean="0"/>
              <a:t>Legally Authorized Representative</a:t>
            </a:r>
          </a:p>
          <a:p>
            <a:pPr lvl="1"/>
            <a:r>
              <a:rPr lang="en-US" dirty="0" smtClean="0"/>
              <a:t>Legally appointed guardian</a:t>
            </a:r>
          </a:p>
          <a:p>
            <a:pPr lvl="1"/>
            <a:r>
              <a:rPr lang="en-US" dirty="0" smtClean="0"/>
              <a:t>Healthcare proxy</a:t>
            </a:r>
          </a:p>
          <a:p>
            <a:pPr lvl="1"/>
            <a:r>
              <a:rPr lang="en-US" dirty="0" smtClean="0"/>
              <a:t>Next of kin</a:t>
            </a:r>
          </a:p>
          <a:p>
            <a:r>
              <a:rPr lang="en-US" dirty="0" smtClean="0"/>
              <a:t>Guided by an understanding of what the patient would want; if unknown, decides what is in the patient’s best interest</a:t>
            </a:r>
            <a:r>
              <a:rPr lang="en-US" dirty="0" smtClean="0"/>
              <a:t>.</a:t>
            </a:r>
          </a:p>
          <a:p>
            <a:r>
              <a:rPr lang="en-US" dirty="0" smtClean="0"/>
              <a:t>Use of LAR must be IRB-approved</a:t>
            </a:r>
            <a:endParaRPr lang="en-US" dirty="0"/>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12</a:t>
            </a:fld>
            <a:endParaRPr lang="en-US" dirty="0"/>
          </a:p>
        </p:txBody>
      </p:sp>
      <p:sp>
        <p:nvSpPr>
          <p:cNvPr id="7" name="Title 1"/>
          <p:cNvSpPr txBox="1">
            <a:spLocks/>
          </p:cNvSpPr>
          <p:nvPr/>
        </p:nvSpPr>
        <p:spPr>
          <a:xfrm>
            <a:off x="0" y="2038256"/>
            <a:ext cx="8913813" cy="609600"/>
          </a:xfrm>
          <a:prstGeom prst="rect">
            <a:avLst/>
          </a:prstGeom>
          <a:solidFill>
            <a:schemeClr val="accent2">
              <a:lumMod val="75000"/>
            </a:schemeClr>
          </a:solidFill>
        </p:spPr>
        <p:txBody>
          <a:bodyPr vert="horz" lIns="1188720" tIns="45720" rIns="274320" bIns="45720" rtlCol="0" anchor="ctr">
            <a:no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z="2800" dirty="0" smtClean="0"/>
              <a:t>Who can give consent?</a:t>
            </a:r>
            <a:endParaRPr lang="en-US" sz="2800" dirty="0"/>
          </a:p>
        </p:txBody>
      </p:sp>
      <p:pic>
        <p:nvPicPr>
          <p:cNvPr id="8"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spTree>
    <p:extLst>
      <p:ext uri="{BB962C8B-B14F-4D97-AF65-F5344CB8AC3E}">
        <p14:creationId xmlns:p14="http://schemas.microsoft.com/office/powerpoint/2010/main" val="275008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797019"/>
          </a:xfrm>
        </p:spPr>
        <p:txBody>
          <a:bodyPr/>
          <a:lstStyle/>
          <a:p>
            <a:r>
              <a:rPr lang="en-US" dirty="0" smtClean="0"/>
              <a:t>Critical Care Research: </a:t>
            </a:r>
            <a:r>
              <a:rPr lang="en-US" dirty="0" err="1" smtClean="0"/>
              <a:t>SDM</a:t>
            </a:r>
            <a:endParaRPr lang="en-US" dirty="0"/>
          </a:p>
        </p:txBody>
      </p:sp>
      <p:sp>
        <p:nvSpPr>
          <p:cNvPr id="3" name="Content Placeholder 2"/>
          <p:cNvSpPr>
            <a:spLocks noGrp="1"/>
          </p:cNvSpPr>
          <p:nvPr>
            <p:ph idx="1"/>
          </p:nvPr>
        </p:nvSpPr>
        <p:spPr>
          <a:xfrm>
            <a:off x="1114424" y="2857500"/>
            <a:ext cx="7610476" cy="3622634"/>
          </a:xfrm>
        </p:spPr>
        <p:txBody>
          <a:bodyPr>
            <a:normAutofit/>
          </a:bodyPr>
          <a:lstStyle/>
          <a:p>
            <a:r>
              <a:rPr lang="en-US" dirty="0" smtClean="0"/>
              <a:t>Problem: Patient is new to BIDMC, </a:t>
            </a:r>
            <a:r>
              <a:rPr lang="en-US" dirty="0" err="1" smtClean="0"/>
              <a:t>EMR</a:t>
            </a:r>
            <a:r>
              <a:rPr lang="en-US" dirty="0" smtClean="0"/>
              <a:t> is sparse. No guardianship on file, no </a:t>
            </a:r>
            <a:r>
              <a:rPr lang="en-US" dirty="0" err="1" smtClean="0"/>
              <a:t>HCP</a:t>
            </a:r>
            <a:r>
              <a:rPr lang="en-US" dirty="0" smtClean="0"/>
              <a:t> paperwork on file. Who can the study team approach?</a:t>
            </a:r>
          </a:p>
          <a:p>
            <a:r>
              <a:rPr lang="en-US" dirty="0" smtClean="0"/>
              <a:t>Solution: Whomever is making clinical decisions on behalf of the patient. Social work notes often have best family contact information. Nurses are often best source for perceived family dynamics.</a:t>
            </a:r>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13</a:t>
            </a:fld>
            <a:endParaRPr lang="en-US" dirty="0"/>
          </a:p>
        </p:txBody>
      </p:sp>
      <p:sp>
        <p:nvSpPr>
          <p:cNvPr id="7" name="Title 1"/>
          <p:cNvSpPr txBox="1">
            <a:spLocks/>
          </p:cNvSpPr>
          <p:nvPr/>
        </p:nvSpPr>
        <p:spPr>
          <a:xfrm>
            <a:off x="0" y="2038256"/>
            <a:ext cx="8913813" cy="609600"/>
          </a:xfrm>
          <a:prstGeom prst="rect">
            <a:avLst/>
          </a:prstGeom>
          <a:solidFill>
            <a:schemeClr val="accent2">
              <a:lumMod val="75000"/>
            </a:schemeClr>
          </a:solidFill>
        </p:spPr>
        <p:txBody>
          <a:bodyPr vert="horz" lIns="1188720" tIns="45720" rIns="274320" bIns="45720" rtlCol="0" anchor="ctr">
            <a:no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z="2800" dirty="0" smtClean="0"/>
              <a:t>Who can give consent?</a:t>
            </a:r>
            <a:endParaRPr lang="en-US" sz="2800" dirty="0"/>
          </a:p>
        </p:txBody>
      </p:sp>
      <p:pic>
        <p:nvPicPr>
          <p:cNvPr id="8"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spTree>
    <p:extLst>
      <p:ext uri="{BB962C8B-B14F-4D97-AF65-F5344CB8AC3E}">
        <p14:creationId xmlns:p14="http://schemas.microsoft.com/office/powerpoint/2010/main" val="11330736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797019"/>
          </a:xfrm>
        </p:spPr>
        <p:txBody>
          <a:bodyPr/>
          <a:lstStyle/>
          <a:p>
            <a:r>
              <a:rPr lang="en-US" dirty="0" smtClean="0"/>
              <a:t>Critical Care Research: </a:t>
            </a:r>
            <a:r>
              <a:rPr lang="en-US" dirty="0" err="1" smtClean="0"/>
              <a:t>SDM</a:t>
            </a:r>
            <a:endParaRPr lang="en-US" dirty="0"/>
          </a:p>
        </p:txBody>
      </p:sp>
      <p:sp>
        <p:nvSpPr>
          <p:cNvPr id="3" name="Content Placeholder 2"/>
          <p:cNvSpPr>
            <a:spLocks noGrp="1"/>
          </p:cNvSpPr>
          <p:nvPr>
            <p:ph idx="1"/>
          </p:nvPr>
        </p:nvSpPr>
        <p:spPr>
          <a:xfrm>
            <a:off x="1114424" y="2857500"/>
            <a:ext cx="7610476" cy="3622634"/>
          </a:xfrm>
        </p:spPr>
        <p:txBody>
          <a:bodyPr>
            <a:normAutofit lnSpcReduction="10000"/>
          </a:bodyPr>
          <a:lstStyle/>
          <a:p>
            <a:r>
              <a:rPr lang="en-US" dirty="0" smtClean="0"/>
              <a:t>The patient’s consent is still the ultimate goal</a:t>
            </a:r>
          </a:p>
          <a:p>
            <a:r>
              <a:rPr lang="en-US" dirty="0" smtClean="0"/>
              <a:t>Must have </a:t>
            </a:r>
            <a:r>
              <a:rPr lang="en-US" u="sng" dirty="0" smtClean="0"/>
              <a:t>plan for</a:t>
            </a:r>
            <a:r>
              <a:rPr lang="en-US" dirty="0" smtClean="0"/>
              <a:t> and </a:t>
            </a:r>
            <a:r>
              <a:rPr lang="en-US" u="sng" dirty="0" smtClean="0"/>
              <a:t>documentation of</a:t>
            </a:r>
            <a:r>
              <a:rPr lang="en-US" dirty="0" smtClean="0"/>
              <a:t> daily assessment of patient’s capacity to engage in a consenting discussion</a:t>
            </a:r>
          </a:p>
          <a:p>
            <a:r>
              <a:rPr lang="en-US" dirty="0" smtClean="0"/>
              <a:t>Typical questions to assess capacity:</a:t>
            </a:r>
          </a:p>
          <a:p>
            <a:pPr lvl="1"/>
            <a:r>
              <a:rPr lang="en-US" dirty="0" smtClean="0"/>
              <a:t>Do you have to continue in this study? (voluntariness)</a:t>
            </a:r>
          </a:p>
          <a:p>
            <a:pPr lvl="1"/>
            <a:r>
              <a:rPr lang="en-US" dirty="0" smtClean="0"/>
              <a:t>Can you describe what this study is about? (purpose/procedures)</a:t>
            </a:r>
          </a:p>
          <a:p>
            <a:pPr lvl="1"/>
            <a:r>
              <a:rPr lang="en-US" dirty="0" smtClean="0"/>
              <a:t>Can you describe the pros and cons of being in the study? (risks/benefits assessment)</a:t>
            </a:r>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14</a:t>
            </a:fld>
            <a:endParaRPr lang="en-US" dirty="0"/>
          </a:p>
        </p:txBody>
      </p:sp>
      <p:sp>
        <p:nvSpPr>
          <p:cNvPr id="7" name="Title 1"/>
          <p:cNvSpPr txBox="1">
            <a:spLocks/>
          </p:cNvSpPr>
          <p:nvPr/>
        </p:nvSpPr>
        <p:spPr>
          <a:xfrm>
            <a:off x="0" y="2038256"/>
            <a:ext cx="8913813" cy="609600"/>
          </a:xfrm>
          <a:prstGeom prst="rect">
            <a:avLst/>
          </a:prstGeom>
          <a:solidFill>
            <a:schemeClr val="accent2">
              <a:lumMod val="75000"/>
            </a:schemeClr>
          </a:solidFill>
        </p:spPr>
        <p:txBody>
          <a:bodyPr vert="horz" lIns="1188720" tIns="45720" rIns="274320" bIns="45720" rtlCol="0" anchor="ctr">
            <a:no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z="2800" dirty="0" smtClean="0"/>
              <a:t>Re-consent</a:t>
            </a:r>
            <a:endParaRPr lang="en-US" sz="2800" dirty="0"/>
          </a:p>
        </p:txBody>
      </p:sp>
      <p:pic>
        <p:nvPicPr>
          <p:cNvPr id="8"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spTree>
    <p:extLst>
      <p:ext uri="{BB962C8B-B14F-4D97-AF65-F5344CB8AC3E}">
        <p14:creationId xmlns:p14="http://schemas.microsoft.com/office/powerpoint/2010/main" val="33741268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Critical Care Research: </a:t>
            </a:r>
            <a:r>
              <a:rPr lang="en-US" dirty="0" smtClean="0"/>
              <a:t>Regulatory</a:t>
            </a:r>
            <a:endParaRPr lang="en-US" dirty="0"/>
          </a:p>
        </p:txBody>
      </p:sp>
      <p:sp>
        <p:nvSpPr>
          <p:cNvPr id="3" name="Content Placeholder 2"/>
          <p:cNvSpPr>
            <a:spLocks noGrp="1"/>
          </p:cNvSpPr>
          <p:nvPr>
            <p:ph idx="1"/>
          </p:nvPr>
        </p:nvSpPr>
        <p:spPr>
          <a:xfrm>
            <a:off x="1114424" y="2286000"/>
            <a:ext cx="7610476" cy="3980329"/>
          </a:xfrm>
        </p:spPr>
        <p:txBody>
          <a:bodyPr>
            <a:noAutofit/>
          </a:bodyPr>
          <a:lstStyle/>
          <a:p>
            <a:r>
              <a:rPr lang="en-US" sz="2200" dirty="0" smtClean="0"/>
              <a:t>Recruiting &amp; Consenting</a:t>
            </a:r>
          </a:p>
          <a:p>
            <a:r>
              <a:rPr lang="en-US" sz="2200" dirty="0" smtClean="0"/>
              <a:t>Safety Reporting Plan</a:t>
            </a:r>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15</a:t>
            </a:fld>
            <a:endParaRPr lang="en-US" dirty="0"/>
          </a:p>
        </p:txBody>
      </p:sp>
      <p:pic>
        <p:nvPicPr>
          <p:cNvPr id="7"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spTree>
    <p:extLst>
      <p:ext uri="{BB962C8B-B14F-4D97-AF65-F5344CB8AC3E}">
        <p14:creationId xmlns:p14="http://schemas.microsoft.com/office/powerpoint/2010/main" val="6774182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797019"/>
          </a:xfrm>
        </p:spPr>
        <p:txBody>
          <a:bodyPr>
            <a:normAutofit fontScale="90000"/>
          </a:bodyPr>
          <a:lstStyle/>
          <a:p>
            <a:r>
              <a:rPr lang="en-US" dirty="0"/>
              <a:t>Critical Care Research: </a:t>
            </a:r>
            <a:r>
              <a:rPr lang="en-US" dirty="0" smtClean="0"/>
              <a:t>Regulatory</a:t>
            </a:r>
            <a:endParaRPr lang="en-US" dirty="0"/>
          </a:p>
        </p:txBody>
      </p:sp>
      <p:sp>
        <p:nvSpPr>
          <p:cNvPr id="3" name="Content Placeholder 2"/>
          <p:cNvSpPr>
            <a:spLocks noGrp="1"/>
          </p:cNvSpPr>
          <p:nvPr>
            <p:ph idx="1"/>
          </p:nvPr>
        </p:nvSpPr>
        <p:spPr>
          <a:xfrm>
            <a:off x="1114424" y="2857500"/>
            <a:ext cx="7610476" cy="3622634"/>
          </a:xfrm>
        </p:spPr>
        <p:txBody>
          <a:bodyPr>
            <a:normAutofit/>
          </a:bodyPr>
          <a:lstStyle/>
          <a:p>
            <a:r>
              <a:rPr lang="en-US" dirty="0" smtClean="0"/>
              <a:t>CCI application Part B / section B6</a:t>
            </a:r>
          </a:p>
          <a:p>
            <a:pPr lvl="1"/>
            <a:r>
              <a:rPr lang="en-US" dirty="0" smtClean="0"/>
              <a:t>Recruitment by phone   </a:t>
            </a:r>
          </a:p>
          <a:p>
            <a:pPr lvl="1"/>
            <a:r>
              <a:rPr lang="en-US" dirty="0" smtClean="0"/>
              <a:t>Use of </a:t>
            </a:r>
            <a:r>
              <a:rPr lang="en-US" dirty="0" err="1" smtClean="0"/>
              <a:t>SDM</a:t>
            </a:r>
            <a:endParaRPr lang="en-US" dirty="0" smtClean="0"/>
          </a:p>
          <a:p>
            <a:pPr lvl="1"/>
            <a:r>
              <a:rPr lang="en-US" dirty="0" smtClean="0"/>
              <a:t>Plan for continuing consent</a:t>
            </a:r>
          </a:p>
          <a:p>
            <a:pPr lvl="1"/>
            <a:r>
              <a:rPr lang="en-US" dirty="0" smtClean="0"/>
              <a:t>Remote consenting</a:t>
            </a:r>
            <a:endParaRPr lang="en-US" dirty="0"/>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16</a:t>
            </a:fld>
            <a:endParaRPr lang="en-US" dirty="0"/>
          </a:p>
        </p:txBody>
      </p:sp>
      <p:sp>
        <p:nvSpPr>
          <p:cNvPr id="7" name="Title 1"/>
          <p:cNvSpPr txBox="1">
            <a:spLocks/>
          </p:cNvSpPr>
          <p:nvPr/>
        </p:nvSpPr>
        <p:spPr>
          <a:xfrm>
            <a:off x="0" y="2038256"/>
            <a:ext cx="8913813" cy="609600"/>
          </a:xfrm>
          <a:prstGeom prst="rect">
            <a:avLst/>
          </a:prstGeom>
          <a:solidFill>
            <a:schemeClr val="accent2">
              <a:lumMod val="75000"/>
            </a:schemeClr>
          </a:solidFill>
        </p:spPr>
        <p:txBody>
          <a:bodyPr vert="horz" lIns="1188720" tIns="45720" rIns="274320" bIns="45720" rtlCol="0" anchor="ctr">
            <a:no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z="2800" dirty="0" smtClean="0"/>
              <a:t>Recruiting &amp; Consenting</a:t>
            </a:r>
            <a:endParaRPr lang="en-US" sz="2800" dirty="0"/>
          </a:p>
        </p:txBody>
      </p:sp>
      <p:pic>
        <p:nvPicPr>
          <p:cNvPr id="8"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spTree>
    <p:extLst>
      <p:ext uri="{BB962C8B-B14F-4D97-AF65-F5344CB8AC3E}">
        <p14:creationId xmlns:p14="http://schemas.microsoft.com/office/powerpoint/2010/main" val="9359708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797019"/>
          </a:xfrm>
        </p:spPr>
        <p:txBody>
          <a:bodyPr>
            <a:normAutofit fontScale="90000"/>
          </a:bodyPr>
          <a:lstStyle/>
          <a:p>
            <a:r>
              <a:rPr lang="en-US" dirty="0"/>
              <a:t>Critical Care Research: </a:t>
            </a:r>
            <a:r>
              <a:rPr lang="en-US" dirty="0" smtClean="0"/>
              <a:t>Regulatory</a:t>
            </a:r>
            <a:endParaRPr lang="en-US" dirty="0"/>
          </a:p>
        </p:txBody>
      </p:sp>
      <p:sp>
        <p:nvSpPr>
          <p:cNvPr id="3" name="Content Placeholder 2"/>
          <p:cNvSpPr>
            <a:spLocks noGrp="1"/>
          </p:cNvSpPr>
          <p:nvPr>
            <p:ph idx="1"/>
          </p:nvPr>
        </p:nvSpPr>
        <p:spPr>
          <a:xfrm>
            <a:off x="1114424" y="2857500"/>
            <a:ext cx="7610476" cy="3622634"/>
          </a:xfrm>
        </p:spPr>
        <p:txBody>
          <a:bodyPr>
            <a:normAutofit fontScale="55000" lnSpcReduction="20000"/>
          </a:bodyPr>
          <a:lstStyle/>
          <a:p>
            <a:r>
              <a:rPr lang="en-US" sz="3600" dirty="0" smtClean="0"/>
              <a:t>Sample Language: CCI application part B / section B6</a:t>
            </a:r>
          </a:p>
          <a:p>
            <a:pPr marL="0" indent="0">
              <a:buNone/>
            </a:pPr>
            <a:r>
              <a:rPr lang="en-US" b="1" dirty="0">
                <a:latin typeface="Arial" panose="020B0604020202020204" pitchFamily="34" charset="0"/>
                <a:cs typeface="Arial" panose="020B0604020202020204" pitchFamily="34" charset="0"/>
              </a:rPr>
              <a:t>Consent</a:t>
            </a:r>
          </a:p>
          <a:p>
            <a:pPr marL="0" indent="0">
              <a:buNone/>
            </a:pPr>
            <a:r>
              <a:rPr lang="en-US" dirty="0">
                <a:latin typeface="Arial" panose="020B0604020202020204" pitchFamily="34" charset="0"/>
                <a:cs typeface="Arial" panose="020B0604020202020204" pitchFamily="34" charset="0"/>
              </a:rPr>
              <a:t>Once a patient is deemed eligible for the study the </a:t>
            </a:r>
            <a:r>
              <a:rPr lang="en-US" dirty="0">
                <a:solidFill>
                  <a:srgbClr val="FF0000"/>
                </a:solidFill>
                <a:latin typeface="Arial" panose="020B0604020202020204" pitchFamily="34" charset="0"/>
                <a:cs typeface="Arial" panose="020B0604020202020204" pitchFamily="34" charset="0"/>
              </a:rPr>
              <a:t>family or other designated health care proxy will be approached</a:t>
            </a:r>
            <a:r>
              <a:rPr lang="en-US" dirty="0">
                <a:latin typeface="Arial" panose="020B0604020202020204" pitchFamily="34" charset="0"/>
                <a:cs typeface="Arial" panose="020B0604020202020204" pitchFamily="34" charset="0"/>
              </a:rPr>
              <a:t> to give informed consent for participation in the trial.  (Due to the nature of critical illness and the fact that all subjects will be undergoing mechanical ventilation generally under heavy sedation, most patients will not be able to give consent themselves). </a:t>
            </a:r>
            <a:r>
              <a:rPr lang="en-US" dirty="0">
                <a:solidFill>
                  <a:srgbClr val="FF0000"/>
                </a:solidFill>
                <a:latin typeface="Arial" panose="020B0604020202020204" pitchFamily="34" charset="0"/>
                <a:cs typeface="Arial" panose="020B0604020202020204" pitchFamily="34" charset="0"/>
              </a:rPr>
              <a:t>If a patient regains capacity during the course of the trial, they will be approached for continuing consent </a:t>
            </a:r>
            <a:r>
              <a:rPr lang="en-US" dirty="0">
                <a:latin typeface="Arial" panose="020B0604020202020204" pitchFamily="34" charset="0"/>
                <a:cs typeface="Arial" panose="020B0604020202020204" pitchFamily="34" charset="0"/>
              </a:rPr>
              <a:t>by a qualified member of the study team</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In the event a patient is unable to give consent, and proxy consent is required, </a:t>
            </a:r>
            <a:r>
              <a:rPr lang="en-US" dirty="0">
                <a:solidFill>
                  <a:srgbClr val="FF0000"/>
                </a:solidFill>
                <a:latin typeface="Arial" panose="020B0604020202020204" pitchFamily="34" charset="0"/>
                <a:cs typeface="Arial" panose="020B0604020202020204" pitchFamily="34" charset="0"/>
              </a:rPr>
              <a:t>we may contact the proxy by phone to gauge interest in the trial.</a:t>
            </a:r>
            <a:r>
              <a:rPr lang="en-US" dirty="0">
                <a:latin typeface="Arial" panose="020B0604020202020204" pitchFamily="34" charset="0"/>
                <a:cs typeface="Arial" panose="020B0604020202020204" pitchFamily="34" charset="0"/>
              </a:rPr>
              <a:t>  If the proxy is interested, we will try to schedule a time for them to come to the hospital to meet with study personnel.  If the proxy is unable to get to the hospital in the time window required per protocol, we will </a:t>
            </a:r>
            <a:r>
              <a:rPr lang="en-US" dirty="0">
                <a:solidFill>
                  <a:srgbClr val="FF0000"/>
                </a:solidFill>
                <a:latin typeface="Arial" panose="020B0604020202020204" pitchFamily="34" charset="0"/>
                <a:cs typeface="Arial" panose="020B0604020202020204" pitchFamily="34" charset="0"/>
              </a:rPr>
              <a:t>ascertain if the proxy is able to receive and send faxed documents or scanned documents by email</a:t>
            </a:r>
            <a:r>
              <a:rPr lang="en-US" dirty="0">
                <a:latin typeface="Arial" panose="020B0604020202020204" pitchFamily="34" charset="0"/>
                <a:cs typeface="Arial" panose="020B0604020202020204" pitchFamily="34" charset="0"/>
              </a:rPr>
              <a:t>.  If the proxy can provide written consent via either of these methods, we will proceed with the consenting process.  We will discuss the study in depth by phone (please see the phone script provided).  If the proxy choses to consent to the trial over the phone, we will document this in full, and arrange to capture the proxy’s signature on the consent forms by fax or scanned PDF sent via email.  We will provide all written materials (written consent form, patient handout) to the proxy electronically.  </a:t>
            </a:r>
            <a:r>
              <a:rPr lang="en-US" dirty="0">
                <a:solidFill>
                  <a:srgbClr val="FF0000"/>
                </a:solidFill>
                <a:latin typeface="Arial" panose="020B0604020202020204" pitchFamily="34" charset="0"/>
                <a:cs typeface="Arial" panose="020B0604020202020204" pitchFamily="34" charset="0"/>
              </a:rPr>
              <a:t>In no circumstance will we proceed with an enrollment if the proxy cannot return a signed consent form to us</a:t>
            </a:r>
            <a:r>
              <a:rPr lang="en-US" dirty="0" smtClean="0">
                <a:solidFill>
                  <a:srgbClr val="FF0000"/>
                </a:solidFill>
                <a:latin typeface="Arial" panose="020B0604020202020204" pitchFamily="34" charset="0"/>
                <a:cs typeface="Arial" panose="020B0604020202020204" pitchFamily="34" charset="0"/>
              </a:rPr>
              <a:t>.</a:t>
            </a:r>
            <a:endParaRPr lang="en-US" dirty="0">
              <a:solidFill>
                <a:srgbClr val="FF0000"/>
              </a:solidFill>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17</a:t>
            </a:fld>
            <a:endParaRPr lang="en-US" dirty="0"/>
          </a:p>
        </p:txBody>
      </p:sp>
      <p:sp>
        <p:nvSpPr>
          <p:cNvPr id="7" name="Title 1"/>
          <p:cNvSpPr txBox="1">
            <a:spLocks/>
          </p:cNvSpPr>
          <p:nvPr/>
        </p:nvSpPr>
        <p:spPr>
          <a:xfrm>
            <a:off x="0" y="2038256"/>
            <a:ext cx="8913813" cy="609600"/>
          </a:xfrm>
          <a:prstGeom prst="rect">
            <a:avLst/>
          </a:prstGeom>
          <a:solidFill>
            <a:schemeClr val="accent2">
              <a:lumMod val="75000"/>
            </a:schemeClr>
          </a:solidFill>
        </p:spPr>
        <p:txBody>
          <a:bodyPr vert="horz" lIns="1188720" tIns="45720" rIns="274320" bIns="45720" rtlCol="0" anchor="ctr">
            <a:no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z="2800" dirty="0" smtClean="0"/>
              <a:t>Recruiting &amp; Consenting</a:t>
            </a:r>
            <a:endParaRPr lang="en-US" sz="2800" dirty="0"/>
          </a:p>
        </p:txBody>
      </p:sp>
      <p:pic>
        <p:nvPicPr>
          <p:cNvPr id="8"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sp>
        <p:nvSpPr>
          <p:cNvPr id="6" name="Rectangle 5"/>
          <p:cNvSpPr/>
          <p:nvPr/>
        </p:nvSpPr>
        <p:spPr>
          <a:xfrm>
            <a:off x="904568" y="3274142"/>
            <a:ext cx="7885326" cy="2949677"/>
          </a:xfrm>
          <a:prstGeom prst="rect">
            <a:avLst/>
          </a:prstGeom>
          <a:noFill/>
          <a:ln w="25400" cmpd="thickThi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0924332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797019"/>
          </a:xfrm>
        </p:spPr>
        <p:txBody>
          <a:bodyPr>
            <a:normAutofit fontScale="90000"/>
          </a:bodyPr>
          <a:lstStyle/>
          <a:p>
            <a:r>
              <a:rPr lang="en-US" dirty="0"/>
              <a:t>Critical Care Research: </a:t>
            </a:r>
            <a:r>
              <a:rPr lang="en-US" dirty="0" smtClean="0"/>
              <a:t>Regulatory</a:t>
            </a:r>
            <a:endParaRPr lang="en-US" dirty="0"/>
          </a:p>
        </p:txBody>
      </p:sp>
      <p:sp>
        <p:nvSpPr>
          <p:cNvPr id="3" name="Content Placeholder 2"/>
          <p:cNvSpPr>
            <a:spLocks noGrp="1"/>
          </p:cNvSpPr>
          <p:nvPr>
            <p:ph idx="1"/>
          </p:nvPr>
        </p:nvSpPr>
        <p:spPr>
          <a:xfrm>
            <a:off x="1114424" y="2857500"/>
            <a:ext cx="7610476" cy="3622634"/>
          </a:xfrm>
        </p:spPr>
        <p:txBody>
          <a:bodyPr>
            <a:normAutofit/>
          </a:bodyPr>
          <a:lstStyle/>
          <a:p>
            <a:r>
              <a:rPr lang="en-US" dirty="0" smtClean="0"/>
              <a:t>Supporting Documents</a:t>
            </a:r>
          </a:p>
          <a:p>
            <a:pPr lvl="1"/>
            <a:r>
              <a:rPr lang="en-US" dirty="0" smtClean="0"/>
              <a:t>Consenting memo: relationship of proxy to patient, why proxy was needed. Mode of conversation (if by phone)</a:t>
            </a:r>
          </a:p>
          <a:p>
            <a:pPr lvl="1"/>
            <a:r>
              <a:rPr lang="en-US" dirty="0" smtClean="0"/>
              <a:t>Daily assessment sheet: patient capacity, changes to consent status</a:t>
            </a:r>
          </a:p>
          <a:p>
            <a:pPr lvl="1"/>
            <a:r>
              <a:rPr lang="en-US" dirty="0" smtClean="0"/>
              <a:t>If/When able to re-consent: second consenting memo</a:t>
            </a:r>
            <a:endParaRPr lang="en-US" dirty="0"/>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18</a:t>
            </a:fld>
            <a:endParaRPr lang="en-US" dirty="0"/>
          </a:p>
        </p:txBody>
      </p:sp>
      <p:sp>
        <p:nvSpPr>
          <p:cNvPr id="7" name="Title 1"/>
          <p:cNvSpPr txBox="1">
            <a:spLocks/>
          </p:cNvSpPr>
          <p:nvPr/>
        </p:nvSpPr>
        <p:spPr>
          <a:xfrm>
            <a:off x="0" y="2038256"/>
            <a:ext cx="8913813" cy="609600"/>
          </a:xfrm>
          <a:prstGeom prst="rect">
            <a:avLst/>
          </a:prstGeom>
          <a:solidFill>
            <a:schemeClr val="accent2">
              <a:lumMod val="75000"/>
            </a:schemeClr>
          </a:solidFill>
        </p:spPr>
        <p:txBody>
          <a:bodyPr vert="horz" lIns="1188720" tIns="45720" rIns="274320" bIns="45720" rtlCol="0" anchor="ctr">
            <a:no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z="2800" dirty="0" smtClean="0"/>
              <a:t>Recruiting &amp; Consenting</a:t>
            </a:r>
            <a:endParaRPr lang="en-US" sz="2800" dirty="0"/>
          </a:p>
        </p:txBody>
      </p:sp>
      <p:pic>
        <p:nvPicPr>
          <p:cNvPr id="8"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spTree>
    <p:extLst>
      <p:ext uri="{BB962C8B-B14F-4D97-AF65-F5344CB8AC3E}">
        <p14:creationId xmlns:p14="http://schemas.microsoft.com/office/powerpoint/2010/main" val="412362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797019"/>
          </a:xfrm>
        </p:spPr>
        <p:txBody>
          <a:bodyPr>
            <a:normAutofit fontScale="90000"/>
          </a:bodyPr>
          <a:lstStyle/>
          <a:p>
            <a:r>
              <a:rPr lang="en-US" dirty="0"/>
              <a:t>Critical Care Research: </a:t>
            </a:r>
            <a:r>
              <a:rPr lang="en-US" dirty="0" smtClean="0"/>
              <a:t>Regulatory</a:t>
            </a:r>
            <a:endParaRPr lang="en-US" dirty="0"/>
          </a:p>
        </p:txBody>
      </p:sp>
      <p:sp>
        <p:nvSpPr>
          <p:cNvPr id="3" name="Content Placeholder 2"/>
          <p:cNvSpPr>
            <a:spLocks noGrp="1"/>
          </p:cNvSpPr>
          <p:nvPr>
            <p:ph idx="1"/>
          </p:nvPr>
        </p:nvSpPr>
        <p:spPr>
          <a:xfrm>
            <a:off x="1114424" y="2857500"/>
            <a:ext cx="7610476" cy="3622634"/>
          </a:xfrm>
        </p:spPr>
        <p:txBody>
          <a:bodyPr>
            <a:normAutofit fontScale="92500" lnSpcReduction="10000"/>
          </a:bodyPr>
          <a:lstStyle/>
          <a:p>
            <a:r>
              <a:rPr lang="en-US" sz="2200" dirty="0" smtClean="0"/>
              <a:t>Example of Consenting Memo</a:t>
            </a:r>
          </a:p>
          <a:p>
            <a:pPr marL="0" indent="0">
              <a:buNone/>
            </a:pPr>
            <a:r>
              <a:rPr lang="en-US" sz="1400" dirty="0" smtClean="0">
                <a:latin typeface="Arial" panose="020B0604020202020204" pitchFamily="34" charset="0"/>
                <a:cs typeface="Arial" panose="020B0604020202020204" pitchFamily="34" charset="0"/>
              </a:rPr>
              <a:t>I</a:t>
            </a:r>
            <a:r>
              <a:rPr lang="en-US" sz="1400" dirty="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(Dr.) </a:t>
            </a:r>
            <a:r>
              <a:rPr lang="en-US" sz="1400" dirty="0">
                <a:latin typeface="Arial" panose="020B0604020202020204" pitchFamily="34" charset="0"/>
                <a:cs typeface="Arial" panose="020B0604020202020204" pitchFamily="34" charset="0"/>
              </a:rPr>
              <a:t>____________ have spoken with SUBJECT/PROXY about participating in the study. </a:t>
            </a:r>
            <a:r>
              <a:rPr lang="en-US" sz="1400" dirty="0">
                <a:solidFill>
                  <a:srgbClr val="FF0000"/>
                </a:solidFill>
                <a:latin typeface="Arial" panose="020B0604020202020204" pitchFamily="34" charset="0"/>
                <a:cs typeface="Arial" panose="020B0604020202020204" pitchFamily="34" charset="0"/>
              </a:rPr>
              <a:t>(IF THE PATIENT IS UNABLE TO GIVE CONSENT, EXPLAIN WHY</a:t>
            </a:r>
            <a:r>
              <a:rPr lang="en-US" sz="1400" dirty="0" smtClean="0">
                <a:solidFill>
                  <a:srgbClr val="FF0000"/>
                </a:solidFill>
                <a:latin typeface="Arial" panose="020B0604020202020204" pitchFamily="34" charset="0"/>
                <a:cs typeface="Arial" panose="020B0604020202020204" pitchFamily="34" charset="0"/>
              </a:rPr>
              <a:t>) _________________</a:t>
            </a:r>
            <a:endParaRPr lang="en-US" sz="1400" dirty="0">
              <a:solidFill>
                <a:srgbClr val="FF0000"/>
              </a:solidFill>
              <a:latin typeface="Arial" panose="020B0604020202020204" pitchFamily="34" charset="0"/>
              <a:cs typeface="Arial" panose="020B0604020202020204" pitchFamily="34" charset="0"/>
            </a:endParaRPr>
          </a:p>
          <a:p>
            <a:pPr marL="0" indent="0">
              <a:buNone/>
            </a:pPr>
            <a:r>
              <a:rPr lang="en-US" sz="1400" dirty="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I </a:t>
            </a:r>
            <a:r>
              <a:rPr lang="en-US" sz="1400" dirty="0">
                <a:latin typeface="Arial" panose="020B0604020202020204" pitchFamily="34" charset="0"/>
                <a:cs typeface="Arial" panose="020B0604020202020204" pitchFamily="34" charset="0"/>
              </a:rPr>
              <a:t>explained the study and reviewed the consent form with </a:t>
            </a:r>
            <a:r>
              <a:rPr lang="en-US" sz="1400" dirty="0" smtClean="0">
                <a:latin typeface="Arial" panose="020B0604020202020204" pitchFamily="34" charset="0"/>
                <a:cs typeface="Arial" panose="020B0604020202020204" pitchFamily="34" charset="0"/>
              </a:rPr>
              <a:t>_________ </a:t>
            </a:r>
            <a:r>
              <a:rPr lang="en-US" sz="1400" dirty="0" smtClean="0">
                <a:solidFill>
                  <a:srgbClr val="FF0000"/>
                </a:solidFill>
                <a:latin typeface="Arial" panose="020B0604020202020204" pitchFamily="34" charset="0"/>
                <a:cs typeface="Arial" panose="020B0604020202020204" pitchFamily="34" charset="0"/>
              </a:rPr>
              <a:t>(full name, relationship to subject)</a:t>
            </a: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I provided HIM/HER the opportunity to ask questions about the study and have them answered by ___________. Specific issues addressed include </a:t>
            </a:r>
            <a:r>
              <a:rPr lang="en-US" sz="1400" dirty="0" smtClean="0">
                <a:latin typeface="Arial" panose="020B0604020202020204" pitchFamily="34" charset="0"/>
                <a:cs typeface="Arial" panose="020B0604020202020204" pitchFamily="34" charset="0"/>
              </a:rPr>
              <a:t>_________________ _____________________________. </a:t>
            </a:r>
            <a:r>
              <a:rPr lang="en-US" sz="1400" dirty="0">
                <a:latin typeface="Arial" panose="020B0604020202020204" pitchFamily="34" charset="0"/>
                <a:cs typeface="Arial" panose="020B0604020202020204" pitchFamily="34" charset="0"/>
              </a:rPr>
              <a:t>We discussed alternative options and reviewed risks and benefits of the study.  Through the course of this discussion I was able to assess the PATIENT/PROXY has an adequate understanding of the study.</a:t>
            </a:r>
          </a:p>
          <a:p>
            <a:pPr marL="0" indent="0">
              <a:buNone/>
            </a:pPr>
            <a:r>
              <a:rPr lang="en-US" sz="1400" dirty="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The </a:t>
            </a:r>
            <a:r>
              <a:rPr lang="en-US" sz="1400" dirty="0">
                <a:latin typeface="Arial" panose="020B0604020202020204" pitchFamily="34" charset="0"/>
                <a:cs typeface="Arial" panose="020B0604020202020204" pitchFamily="34" charset="0"/>
              </a:rPr>
              <a:t>PATIENT/PROXY has agreed to take part in the study and understands that HE/SHE may withdraw at any time.  The consent form was signed on _________(DATE and TIME), prior to the start of study interventions.  The signing was witnessed by ___________, a third party unrelated to the study team.  A copy of the consent was placed in the Medical Record and a copy was given to the PATIENT/PROXY. The original signed Informed Consent Form is in our research files</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19</a:t>
            </a:fld>
            <a:endParaRPr lang="en-US" dirty="0"/>
          </a:p>
        </p:txBody>
      </p:sp>
      <p:sp>
        <p:nvSpPr>
          <p:cNvPr id="7" name="Title 1"/>
          <p:cNvSpPr txBox="1">
            <a:spLocks/>
          </p:cNvSpPr>
          <p:nvPr/>
        </p:nvSpPr>
        <p:spPr>
          <a:xfrm>
            <a:off x="0" y="2038256"/>
            <a:ext cx="8913813" cy="609600"/>
          </a:xfrm>
          <a:prstGeom prst="rect">
            <a:avLst/>
          </a:prstGeom>
          <a:solidFill>
            <a:schemeClr val="accent2">
              <a:lumMod val="75000"/>
            </a:schemeClr>
          </a:solidFill>
        </p:spPr>
        <p:txBody>
          <a:bodyPr vert="horz" lIns="1188720" tIns="45720" rIns="274320" bIns="45720" rtlCol="0" anchor="ctr">
            <a:no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z="2800" dirty="0" smtClean="0"/>
              <a:t>Recruiting &amp; Consenting</a:t>
            </a:r>
            <a:endParaRPr lang="en-US" sz="2800" dirty="0"/>
          </a:p>
        </p:txBody>
      </p:sp>
      <p:pic>
        <p:nvPicPr>
          <p:cNvPr id="8"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sp>
        <p:nvSpPr>
          <p:cNvPr id="6" name="Rectangle 5"/>
          <p:cNvSpPr/>
          <p:nvPr/>
        </p:nvSpPr>
        <p:spPr>
          <a:xfrm>
            <a:off x="985318" y="3293806"/>
            <a:ext cx="7804576" cy="3067665"/>
          </a:xfrm>
          <a:prstGeom prst="rect">
            <a:avLst/>
          </a:prstGeom>
          <a:noFill/>
          <a:ln cmpd="thickThi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1647001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of Interest</a:t>
            </a:r>
            <a:endParaRPr lang="en-US" dirty="0"/>
          </a:p>
        </p:txBody>
      </p:sp>
      <p:sp>
        <p:nvSpPr>
          <p:cNvPr id="3" name="Content Placeholder 2"/>
          <p:cNvSpPr>
            <a:spLocks noGrp="1"/>
          </p:cNvSpPr>
          <p:nvPr>
            <p:ph idx="1"/>
          </p:nvPr>
        </p:nvSpPr>
        <p:spPr/>
        <p:txBody>
          <a:bodyPr>
            <a:normAutofit/>
          </a:bodyPr>
          <a:lstStyle/>
          <a:p>
            <a:r>
              <a:rPr lang="en-US" sz="2400" dirty="0" smtClean="0"/>
              <a:t>None to declare </a:t>
            </a:r>
          </a:p>
        </p:txBody>
      </p:sp>
      <p:sp>
        <p:nvSpPr>
          <p:cNvPr id="4" name="Date Placeholder 3"/>
          <p:cNvSpPr>
            <a:spLocks noGrp="1"/>
          </p:cNvSpPr>
          <p:nvPr>
            <p:ph type="dt" sz="half" idx="10"/>
          </p:nvPr>
        </p:nvSpPr>
        <p:spPr/>
        <p:txBody>
          <a:bodyPr/>
          <a:lstStyle/>
          <a:p>
            <a:r>
              <a:rPr lang="en-US" smtClean="0"/>
              <a:t>1/8/15</a:t>
            </a:r>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t>2</a:t>
            </a:fld>
            <a:endParaRPr lang="en-US"/>
          </a:p>
        </p:txBody>
      </p:sp>
      <p:pic>
        <p:nvPicPr>
          <p:cNvPr id="7" name="Picture 2" descr="R:\Anesthesia CARE\Graphics\BIDMC_Harvard_lockup_png.pn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rotWithShape="1">
          <a:blip r:embed="rId3"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spTree>
    <p:extLst>
      <p:ext uri="{BB962C8B-B14F-4D97-AF65-F5344CB8AC3E}">
        <p14:creationId xmlns:p14="http://schemas.microsoft.com/office/powerpoint/2010/main" val="61598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797019"/>
          </a:xfrm>
        </p:spPr>
        <p:txBody>
          <a:bodyPr>
            <a:normAutofit fontScale="90000"/>
          </a:bodyPr>
          <a:lstStyle/>
          <a:p>
            <a:r>
              <a:rPr lang="en-US" dirty="0"/>
              <a:t>Critical Care Research: </a:t>
            </a:r>
            <a:r>
              <a:rPr lang="en-US" dirty="0" smtClean="0"/>
              <a:t>Regulatory</a:t>
            </a:r>
            <a:endParaRPr lang="en-US" dirty="0"/>
          </a:p>
        </p:txBody>
      </p:sp>
      <p:sp>
        <p:nvSpPr>
          <p:cNvPr id="3" name="Content Placeholder 2"/>
          <p:cNvSpPr>
            <a:spLocks noGrp="1"/>
          </p:cNvSpPr>
          <p:nvPr>
            <p:ph idx="1"/>
          </p:nvPr>
        </p:nvSpPr>
        <p:spPr>
          <a:xfrm>
            <a:off x="1114424" y="2857500"/>
            <a:ext cx="7610476" cy="3622634"/>
          </a:xfrm>
        </p:spPr>
        <p:txBody>
          <a:bodyPr>
            <a:normAutofit/>
          </a:bodyPr>
          <a:lstStyle/>
          <a:p>
            <a:r>
              <a:rPr lang="en-US" sz="2200" dirty="0" smtClean="0"/>
              <a:t>Example of Daily Assessment Sheet</a:t>
            </a:r>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20</a:t>
            </a:fld>
            <a:endParaRPr lang="en-US" dirty="0"/>
          </a:p>
        </p:txBody>
      </p:sp>
      <p:sp>
        <p:nvSpPr>
          <p:cNvPr id="7" name="Title 1"/>
          <p:cNvSpPr txBox="1">
            <a:spLocks/>
          </p:cNvSpPr>
          <p:nvPr/>
        </p:nvSpPr>
        <p:spPr>
          <a:xfrm>
            <a:off x="0" y="2038256"/>
            <a:ext cx="8913813" cy="609600"/>
          </a:xfrm>
          <a:prstGeom prst="rect">
            <a:avLst/>
          </a:prstGeom>
          <a:solidFill>
            <a:schemeClr val="accent2">
              <a:lumMod val="75000"/>
            </a:schemeClr>
          </a:solidFill>
        </p:spPr>
        <p:txBody>
          <a:bodyPr vert="horz" lIns="1188720" tIns="45720" rIns="274320" bIns="45720" rtlCol="0" anchor="ctr">
            <a:no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z="2800" dirty="0" smtClean="0"/>
              <a:t>Recruiting &amp; Consenting</a:t>
            </a:r>
            <a:endParaRPr lang="en-US" sz="2800" dirty="0"/>
          </a:p>
        </p:txBody>
      </p:sp>
      <p:pic>
        <p:nvPicPr>
          <p:cNvPr id="8"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2161043534"/>
              </p:ext>
            </p:extLst>
          </p:nvPr>
        </p:nvGraphicFramePr>
        <p:xfrm>
          <a:off x="1879282" y="3382298"/>
          <a:ext cx="6080760" cy="1936954"/>
        </p:xfrm>
        <a:graphic>
          <a:graphicData uri="http://schemas.openxmlformats.org/drawingml/2006/table">
            <a:tbl>
              <a:tblPr firstRow="1" firstCol="1" bandRow="1">
                <a:tableStyleId>{2D5ABB26-0587-4C30-8999-92F81FD0307C}</a:tableStyleId>
              </a:tblPr>
              <a:tblGrid>
                <a:gridCol w="4411980"/>
                <a:gridCol w="1668780"/>
              </a:tblGrid>
              <a:tr h="1936954">
                <a:tc>
                  <a:txBody>
                    <a:bodyPr/>
                    <a:lstStyle/>
                    <a:p>
                      <a:pPr marL="0" marR="0">
                        <a:lnSpc>
                          <a:spcPct val="115000"/>
                        </a:lnSpc>
                        <a:spcBef>
                          <a:spcPts val="0"/>
                        </a:spcBef>
                        <a:spcAft>
                          <a:spcPts val="0"/>
                        </a:spcAft>
                      </a:pPr>
                      <a:r>
                        <a:rPr lang="en-US" sz="1100" dirty="0">
                          <a:effectLst/>
                          <a:latin typeface="Arial" panose="020B0604020202020204" pitchFamily="34" charset="0"/>
                          <a:cs typeface="Arial" panose="020B0604020202020204" pitchFamily="34" charset="0"/>
                        </a:rPr>
                        <a:t>Consent Change?</a:t>
                      </a:r>
                    </a:p>
                    <a:p>
                      <a:pPr marL="228600" marR="0">
                        <a:lnSpc>
                          <a:spcPct val="115000"/>
                        </a:lnSpc>
                        <a:spcBef>
                          <a:spcPts val="0"/>
                        </a:spcBef>
                        <a:spcAft>
                          <a:spcPts val="0"/>
                        </a:spcAft>
                      </a:pPr>
                      <a:r>
                        <a:rPr lang="en-US" sz="1100" i="1" dirty="0" smtClean="0">
                          <a:effectLst/>
                          <a:latin typeface="Arial" panose="020B0604020202020204" pitchFamily="34" charset="0"/>
                          <a:cs typeface="Arial" panose="020B0604020202020204" pitchFamily="34" charset="0"/>
                        </a:rPr>
                        <a:t>If</a:t>
                      </a:r>
                      <a:r>
                        <a:rPr lang="en-US" sz="1100" i="1" baseline="0" dirty="0" smtClean="0">
                          <a:effectLst/>
                          <a:latin typeface="Arial" panose="020B0604020202020204" pitchFamily="34" charset="0"/>
                          <a:cs typeface="Arial" panose="020B0604020202020204" pitchFamily="34" charset="0"/>
                        </a:rPr>
                        <a:t> YES</a:t>
                      </a:r>
                      <a:endParaRPr lang="en-US" sz="1100" i="1" dirty="0" smtClean="0">
                        <a:effectLst/>
                        <a:latin typeface="Arial" panose="020B0604020202020204" pitchFamily="34" charset="0"/>
                        <a:cs typeface="Arial" panose="020B0604020202020204" pitchFamily="34" charset="0"/>
                      </a:endParaRPr>
                    </a:p>
                    <a:p>
                      <a:pPr marL="857250" marR="0" lvl="1" indent="-171450">
                        <a:lnSpc>
                          <a:spcPct val="115000"/>
                        </a:lnSpc>
                        <a:spcBef>
                          <a:spcPts val="0"/>
                        </a:spcBef>
                        <a:spcAft>
                          <a:spcPts val="0"/>
                        </a:spcAft>
                        <a:buFont typeface="Wingdings" panose="05000000000000000000" pitchFamily="2" charset="2"/>
                        <a:buChar char="q"/>
                      </a:pPr>
                      <a:r>
                        <a:rPr lang="en-US" sz="1100" dirty="0" smtClean="0">
                          <a:effectLst/>
                          <a:latin typeface="Arial" panose="020B0604020202020204" pitchFamily="34" charset="0"/>
                          <a:cs typeface="Arial" panose="020B0604020202020204" pitchFamily="34" charset="0"/>
                        </a:rPr>
                        <a:t>Patient </a:t>
                      </a:r>
                      <a:r>
                        <a:rPr lang="en-US" sz="1100" dirty="0">
                          <a:effectLst/>
                          <a:latin typeface="Arial" panose="020B0604020202020204" pitchFamily="34" charset="0"/>
                          <a:cs typeface="Arial" panose="020B0604020202020204" pitchFamily="34" charset="0"/>
                        </a:rPr>
                        <a:t>able to give continuing consent?  </a:t>
                      </a:r>
                    </a:p>
                    <a:p>
                      <a:pPr marL="1143000" marR="0" lvl="2" indent="0">
                        <a:lnSpc>
                          <a:spcPct val="115000"/>
                        </a:lnSpc>
                        <a:spcBef>
                          <a:spcPts val="0"/>
                        </a:spcBef>
                        <a:spcAft>
                          <a:spcPts val="0"/>
                        </a:spcAft>
                        <a:buFont typeface="Wingdings" panose="05000000000000000000" pitchFamily="2" charset="2"/>
                        <a:buNone/>
                      </a:pPr>
                      <a:r>
                        <a:rPr lang="en-US" sz="1100" i="1" dirty="0">
                          <a:effectLst/>
                          <a:latin typeface="Arial" panose="020B0604020202020204" pitchFamily="34" charset="0"/>
                          <a:cs typeface="Arial" panose="020B0604020202020204" pitchFamily="34" charset="0"/>
                        </a:rPr>
                        <a:t>If yes, </a:t>
                      </a:r>
                      <a:r>
                        <a:rPr lang="en-US" sz="1100" dirty="0">
                          <a:effectLst/>
                          <a:latin typeface="Arial" panose="020B0604020202020204" pitchFamily="34" charset="0"/>
                          <a:cs typeface="Arial" panose="020B0604020202020204" pitchFamily="34" charset="0"/>
                        </a:rPr>
                        <a:t>consent given or withdrawn?</a:t>
                      </a:r>
                    </a:p>
                    <a:p>
                      <a:pPr marL="857250" marR="0" lvl="1" indent="-171450">
                        <a:lnSpc>
                          <a:spcPct val="115000"/>
                        </a:lnSpc>
                        <a:spcBef>
                          <a:spcPts val="0"/>
                        </a:spcBef>
                        <a:spcAft>
                          <a:spcPts val="0"/>
                        </a:spcAft>
                        <a:buFont typeface="Wingdings" panose="05000000000000000000" pitchFamily="2" charset="2"/>
                        <a:buChar char="q"/>
                      </a:pPr>
                      <a:r>
                        <a:rPr lang="en-US" sz="1100" dirty="0">
                          <a:effectLst/>
                          <a:latin typeface="Arial" panose="020B0604020202020204" pitchFamily="34" charset="0"/>
                          <a:cs typeface="Arial" panose="020B0604020202020204" pitchFamily="34" charset="0"/>
                        </a:rPr>
                        <a:t>Proxy change to consent?</a:t>
                      </a:r>
                    </a:p>
                    <a:p>
                      <a:pPr marL="228600" marR="0">
                        <a:lnSpc>
                          <a:spcPct val="115000"/>
                        </a:lnSpc>
                        <a:spcBef>
                          <a:spcPts val="0"/>
                        </a:spcBef>
                        <a:spcAft>
                          <a:spcPts val="0"/>
                        </a:spcAft>
                      </a:pPr>
                      <a:endParaRPr lang="en-US" sz="1100" dirty="0" smtClean="0">
                        <a:effectLst/>
                        <a:latin typeface="Arial" panose="020B0604020202020204" pitchFamily="34" charset="0"/>
                        <a:cs typeface="Arial" panose="020B0604020202020204" pitchFamily="34" charset="0"/>
                      </a:endParaRPr>
                    </a:p>
                    <a:p>
                      <a:pPr marL="228600" marR="0">
                        <a:lnSpc>
                          <a:spcPct val="115000"/>
                        </a:lnSpc>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nSpc>
                          <a:spcPct val="115000"/>
                        </a:lnSpc>
                        <a:spcBef>
                          <a:spcPts val="0"/>
                        </a:spcBef>
                        <a:spcAft>
                          <a:spcPts val="0"/>
                        </a:spcAft>
                        <a:tabLst>
                          <a:tab pos="721995" algn="l"/>
                        </a:tabLst>
                      </a:pPr>
                      <a:r>
                        <a:rPr lang="en-US" sz="1100" dirty="0">
                          <a:effectLst/>
                          <a:latin typeface="Arial" panose="020B0604020202020204" pitchFamily="34" charset="0"/>
                          <a:cs typeface="Arial" panose="020B0604020202020204" pitchFamily="34" charset="0"/>
                          <a:sym typeface="Wingdings"/>
                        </a:rPr>
                        <a:t></a:t>
                      </a:r>
                      <a:r>
                        <a:rPr lang="en-US" sz="1100" dirty="0">
                          <a:effectLst/>
                          <a:latin typeface="Arial" panose="020B0604020202020204" pitchFamily="34" charset="0"/>
                          <a:cs typeface="Arial" panose="020B0604020202020204" pitchFamily="34" charset="0"/>
                        </a:rPr>
                        <a:t> Yes	</a:t>
                      </a:r>
                      <a:r>
                        <a:rPr lang="en-US" sz="1100" dirty="0">
                          <a:effectLst/>
                          <a:latin typeface="Arial" panose="020B0604020202020204" pitchFamily="34" charset="0"/>
                          <a:cs typeface="Arial" panose="020B0604020202020204" pitchFamily="34" charset="0"/>
                          <a:sym typeface="Wingdings"/>
                        </a:rPr>
                        <a:t></a:t>
                      </a:r>
                      <a:r>
                        <a:rPr lang="en-US" sz="1100" dirty="0">
                          <a:effectLst/>
                          <a:latin typeface="Arial" panose="020B0604020202020204" pitchFamily="34" charset="0"/>
                          <a:cs typeface="Arial" panose="020B0604020202020204" pitchFamily="34" charset="0"/>
                        </a:rPr>
                        <a:t> No</a:t>
                      </a:r>
                      <a:endParaRPr lang="en-US" sz="11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289688974"/>
              </p:ext>
            </p:extLst>
          </p:nvPr>
        </p:nvGraphicFramePr>
        <p:xfrm>
          <a:off x="2135289" y="4475682"/>
          <a:ext cx="6132437" cy="1981200"/>
        </p:xfrm>
        <a:graphic>
          <a:graphicData uri="http://schemas.openxmlformats.org/drawingml/2006/table">
            <a:tbl>
              <a:tblPr firstRow="1" bandRow="1">
                <a:tableStyleId>{2D5ABB26-0587-4C30-8999-92F81FD0307C}</a:tableStyleId>
              </a:tblPr>
              <a:tblGrid>
                <a:gridCol w="4136489"/>
                <a:gridCol w="1111045"/>
                <a:gridCol w="884903"/>
              </a:tblGrid>
              <a:tr h="323443">
                <a:tc>
                  <a:txBody>
                    <a:bodyPr/>
                    <a:lstStyle/>
                    <a:p>
                      <a:r>
                        <a:rPr lang="en-US" sz="1100" dirty="0" smtClean="0">
                          <a:effectLst/>
                          <a:latin typeface="Arial" panose="020B0604020202020204" pitchFamily="34" charset="0"/>
                          <a:cs typeface="Arial" panose="020B0604020202020204" pitchFamily="34" charset="0"/>
                        </a:rPr>
                        <a:t>Please document any of the above in a detailed memo to file including: </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rPr>
                        <a:t>permitted</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rPr>
                        <a:t>refused</a:t>
                      </a:r>
                      <a:endParaRPr lang="en-US" sz="1100" dirty="0">
                        <a:latin typeface="Arial" panose="020B0604020202020204" pitchFamily="34" charset="0"/>
                        <a:cs typeface="Arial" panose="020B0604020202020204" pitchFamily="34" charset="0"/>
                      </a:endParaRPr>
                    </a:p>
                  </a:txBody>
                  <a:tcPr/>
                </a:tc>
              </a:tr>
              <a:tr h="190261">
                <a:tc>
                  <a:txBody>
                    <a:bodyPr/>
                    <a:lstStyle/>
                    <a:p>
                      <a:pPr lvl="1"/>
                      <a:r>
                        <a:rPr lang="en-US" sz="1100" dirty="0" smtClean="0">
                          <a:effectLst/>
                          <a:latin typeface="Arial" panose="020B0604020202020204" pitchFamily="34" charset="0"/>
                          <a:cs typeface="Arial" panose="020B0604020202020204" pitchFamily="34" charset="0"/>
                        </a:rPr>
                        <a:t>ongoing protocol procedures </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sym typeface="Wingdings"/>
                        </a:rPr>
                        <a:t></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sym typeface="Wingdings"/>
                        </a:rPr>
                        <a:t></a:t>
                      </a:r>
                      <a:endParaRPr lang="en-US" sz="1100" dirty="0">
                        <a:latin typeface="Arial" panose="020B0604020202020204" pitchFamily="34" charset="0"/>
                        <a:cs typeface="Arial" panose="020B0604020202020204" pitchFamily="34" charset="0"/>
                      </a:endParaRPr>
                    </a:p>
                  </a:txBody>
                  <a:tcPr/>
                </a:tc>
              </a:tr>
              <a:tr h="190261">
                <a:tc>
                  <a:txBody>
                    <a:bodyPr/>
                    <a:lstStyle/>
                    <a:p>
                      <a:pPr lvl="1"/>
                      <a:r>
                        <a:rPr lang="en-US" sz="1100" dirty="0" smtClean="0">
                          <a:effectLst/>
                          <a:latin typeface="Arial" panose="020B0604020202020204" pitchFamily="34" charset="0"/>
                          <a:cs typeface="Arial" panose="020B0604020202020204" pitchFamily="34" charset="0"/>
                        </a:rPr>
                        <a:t>ongoing</a:t>
                      </a:r>
                      <a:r>
                        <a:rPr lang="en-US" sz="1100" baseline="0" dirty="0" smtClean="0">
                          <a:effectLst/>
                          <a:latin typeface="Arial" panose="020B0604020202020204" pitchFamily="34" charset="0"/>
                          <a:cs typeface="Arial" panose="020B0604020202020204" pitchFamily="34" charset="0"/>
                        </a:rPr>
                        <a:t> specimen collection </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sym typeface="Wingdings"/>
                        </a:rPr>
                        <a:t></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sym typeface="Wingdings"/>
                        </a:rPr>
                        <a:t></a:t>
                      </a:r>
                      <a:endParaRPr lang="en-US" sz="1100" dirty="0">
                        <a:latin typeface="Arial" panose="020B0604020202020204" pitchFamily="34" charset="0"/>
                        <a:cs typeface="Arial" panose="020B0604020202020204" pitchFamily="34" charset="0"/>
                      </a:endParaRPr>
                    </a:p>
                  </a:txBody>
                  <a:tcPr/>
                </a:tc>
              </a:tr>
              <a:tr h="190261">
                <a:tc>
                  <a:txBody>
                    <a:bodyPr/>
                    <a:lstStyle/>
                    <a:p>
                      <a:pPr lvl="1"/>
                      <a:r>
                        <a:rPr lang="en-US" sz="1100" baseline="0" dirty="0" smtClean="0">
                          <a:effectLst/>
                          <a:latin typeface="Arial" panose="020B0604020202020204" pitchFamily="34" charset="0"/>
                          <a:cs typeface="Arial" panose="020B0604020202020204" pitchFamily="34" charset="0"/>
                        </a:rPr>
                        <a:t>passive data collection </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sym typeface="Wingdings"/>
                        </a:rPr>
                        <a:t></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sym typeface="Wingdings"/>
                        </a:rPr>
                        <a:t></a:t>
                      </a:r>
                      <a:endParaRPr lang="en-US" sz="1100" dirty="0">
                        <a:latin typeface="Arial" panose="020B0604020202020204" pitchFamily="34" charset="0"/>
                        <a:cs typeface="Arial" panose="020B0604020202020204" pitchFamily="34" charset="0"/>
                      </a:endParaRPr>
                    </a:p>
                  </a:txBody>
                  <a:tcPr/>
                </a:tc>
              </a:tr>
              <a:tr h="190261">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effectLst/>
                          <a:latin typeface="Arial" panose="020B0604020202020204" pitchFamily="34" charset="0"/>
                          <a:cs typeface="Arial" panose="020B0604020202020204" pitchFamily="34" charset="0"/>
                        </a:rPr>
                        <a:t>contact for follow-up </a:t>
                      </a:r>
                      <a:endParaRPr lang="en-US" sz="1100" dirty="0" smtClean="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sym typeface="Wingdings"/>
                        </a:rPr>
                        <a:t></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sym typeface="Wingdings"/>
                        </a:rPr>
                        <a:t></a:t>
                      </a:r>
                      <a:endParaRPr lang="en-US" sz="1100" dirty="0">
                        <a:latin typeface="Arial" panose="020B0604020202020204" pitchFamily="34" charset="0"/>
                        <a:cs typeface="Arial" panose="020B0604020202020204" pitchFamily="34" charset="0"/>
                      </a:endParaRPr>
                    </a:p>
                  </a:txBody>
                  <a:tcPr/>
                </a:tc>
              </a:tr>
              <a:tr h="190261">
                <a:tc>
                  <a:txBody>
                    <a:bodyPr/>
                    <a:lstStyle/>
                    <a:p>
                      <a:pPr lvl="1"/>
                      <a:r>
                        <a:rPr lang="en-US" sz="1100" baseline="0" dirty="0" smtClean="0">
                          <a:effectLst/>
                          <a:latin typeface="Arial" panose="020B0604020202020204" pitchFamily="34" charset="0"/>
                          <a:cs typeface="Arial" panose="020B0604020202020204" pitchFamily="34" charset="0"/>
                        </a:rPr>
                        <a:t>biorepository </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sym typeface="Wingdings"/>
                        </a:rPr>
                        <a:t></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sym typeface="Wingdings"/>
                        </a:rPr>
                        <a:t></a:t>
                      </a:r>
                      <a:endParaRPr lang="en-US" sz="1100" dirty="0">
                        <a:latin typeface="Arial" panose="020B0604020202020204" pitchFamily="34" charset="0"/>
                        <a:cs typeface="Arial" panose="020B0604020202020204" pitchFamily="34" charset="0"/>
                      </a:endParaRPr>
                    </a:p>
                  </a:txBody>
                  <a:tcPr/>
                </a:tc>
              </a:tr>
              <a:tr h="190261">
                <a:tc>
                  <a:txBody>
                    <a:bodyPr/>
                    <a:lstStyle/>
                    <a:p>
                      <a:pPr lvl="1"/>
                      <a:r>
                        <a:rPr lang="en-US" sz="1100" baseline="0" dirty="0" smtClean="0">
                          <a:effectLst/>
                          <a:latin typeface="Arial" panose="020B0604020202020204" pitchFamily="34" charset="0"/>
                          <a:cs typeface="Arial" panose="020B0604020202020204" pitchFamily="34" charset="0"/>
                        </a:rPr>
                        <a:t>DNA analysis</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sym typeface="Wingdings"/>
                        </a:rPr>
                        <a:t></a:t>
                      </a:r>
                      <a:endParaRPr lang="en-US" sz="1100" dirty="0">
                        <a:latin typeface="Arial" panose="020B0604020202020204" pitchFamily="34" charset="0"/>
                        <a:cs typeface="Arial" panose="020B0604020202020204" pitchFamily="34" charset="0"/>
                      </a:endParaRPr>
                    </a:p>
                  </a:txBody>
                  <a:tcPr/>
                </a:tc>
                <a:tc>
                  <a:txBody>
                    <a:bodyPr/>
                    <a:lstStyle/>
                    <a:p>
                      <a:r>
                        <a:rPr lang="en-US" sz="1100" dirty="0" smtClean="0">
                          <a:latin typeface="Arial" panose="020B0604020202020204" pitchFamily="34" charset="0"/>
                          <a:cs typeface="Arial" panose="020B0604020202020204" pitchFamily="34" charset="0"/>
                          <a:sym typeface="Wingdings"/>
                        </a:rPr>
                        <a:t></a:t>
                      </a:r>
                      <a:endParaRPr lang="en-US" sz="1100" dirty="0">
                        <a:latin typeface="Arial" panose="020B0604020202020204" pitchFamily="34" charset="0"/>
                        <a:cs typeface="Arial" panose="020B0604020202020204" pitchFamily="34" charset="0"/>
                      </a:endParaRPr>
                    </a:p>
                  </a:txBody>
                  <a:tcPr/>
                </a:tc>
              </a:tr>
            </a:tbl>
          </a:graphicData>
        </a:graphic>
      </p:graphicFrame>
      <p:sp>
        <p:nvSpPr>
          <p:cNvPr id="11" name="Rectangle 10"/>
          <p:cNvSpPr/>
          <p:nvPr/>
        </p:nvSpPr>
        <p:spPr>
          <a:xfrm>
            <a:off x="1879282" y="3303639"/>
            <a:ext cx="6468305" cy="3153243"/>
          </a:xfrm>
          <a:prstGeom prst="rect">
            <a:avLst/>
          </a:prstGeom>
          <a:noFill/>
          <a:ln cmpd="thickThi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5376358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797019"/>
          </a:xfrm>
        </p:spPr>
        <p:txBody>
          <a:bodyPr>
            <a:normAutofit fontScale="90000"/>
          </a:bodyPr>
          <a:lstStyle/>
          <a:p>
            <a:r>
              <a:rPr lang="en-US" dirty="0"/>
              <a:t>Critical Care Research: </a:t>
            </a:r>
            <a:r>
              <a:rPr lang="en-US" dirty="0" smtClean="0"/>
              <a:t>Regulatory</a:t>
            </a:r>
            <a:endParaRPr lang="en-US" dirty="0"/>
          </a:p>
        </p:txBody>
      </p:sp>
      <p:sp>
        <p:nvSpPr>
          <p:cNvPr id="3" name="Content Placeholder 2"/>
          <p:cNvSpPr>
            <a:spLocks noGrp="1"/>
          </p:cNvSpPr>
          <p:nvPr>
            <p:ph idx="1"/>
          </p:nvPr>
        </p:nvSpPr>
        <p:spPr>
          <a:xfrm>
            <a:off x="1114424" y="2857500"/>
            <a:ext cx="7610476" cy="3622634"/>
          </a:xfrm>
        </p:spPr>
        <p:txBody>
          <a:bodyPr>
            <a:normAutofit fontScale="32500" lnSpcReduction="20000"/>
          </a:bodyPr>
          <a:lstStyle/>
          <a:p>
            <a:r>
              <a:rPr lang="en-US" sz="6200" dirty="0" smtClean="0"/>
              <a:t>Example of ICF Signature Page</a:t>
            </a:r>
          </a:p>
          <a:p>
            <a:pPr marL="0" indent="0">
              <a:lnSpc>
                <a:spcPct val="120000"/>
              </a:lnSpc>
              <a:spcBef>
                <a:spcPts val="0"/>
              </a:spcBef>
              <a:buNone/>
            </a:pPr>
            <a:endParaRPr lang="en-US" sz="1400" b="1" dirty="0" smtClean="0">
              <a:latin typeface="Arial" panose="020B0604020202020204" pitchFamily="34" charset="0"/>
              <a:cs typeface="Arial" panose="020B0604020202020204" pitchFamily="34" charset="0"/>
            </a:endParaRPr>
          </a:p>
          <a:p>
            <a:pPr marL="0" indent="0">
              <a:lnSpc>
                <a:spcPct val="120000"/>
              </a:lnSpc>
              <a:spcBef>
                <a:spcPts val="0"/>
              </a:spcBef>
              <a:buNone/>
            </a:pPr>
            <a:endParaRPr lang="en-US" sz="2800" b="1" dirty="0" smtClean="0">
              <a:latin typeface="Arial" panose="020B0604020202020204" pitchFamily="34" charset="0"/>
              <a:cs typeface="Arial" panose="020B0604020202020204" pitchFamily="34" charset="0"/>
            </a:endParaRPr>
          </a:p>
          <a:p>
            <a:pPr marL="0" indent="0">
              <a:lnSpc>
                <a:spcPct val="120000"/>
              </a:lnSpc>
              <a:spcBef>
                <a:spcPts val="0"/>
              </a:spcBef>
              <a:buNone/>
            </a:pPr>
            <a:r>
              <a:rPr lang="en-US" sz="2800" b="1" dirty="0" smtClean="0">
                <a:latin typeface="Arial" panose="020B0604020202020204" pitchFamily="34" charset="0"/>
                <a:cs typeface="Arial" panose="020B0604020202020204" pitchFamily="34" charset="0"/>
              </a:rPr>
              <a:t>CONSENT </a:t>
            </a:r>
            <a:r>
              <a:rPr lang="en-US" sz="2800" b="1" dirty="0">
                <a:latin typeface="Arial" panose="020B0604020202020204" pitchFamily="34" charset="0"/>
                <a:cs typeface="Arial" panose="020B0604020202020204" pitchFamily="34" charset="0"/>
              </a:rPr>
              <a:t>OF THE SUBJECT TO CONTINUE TO BE IN THE STUDY</a:t>
            </a:r>
          </a:p>
          <a:p>
            <a:pPr marL="0" indent="0">
              <a:lnSpc>
                <a:spcPct val="120000"/>
              </a:lnSpc>
              <a:spcBef>
                <a:spcPts val="0"/>
              </a:spcBef>
              <a:buNone/>
            </a:pPr>
            <a:endParaRPr lang="en-US" sz="2800" dirty="0">
              <a:latin typeface="Arial" panose="020B0604020202020204" pitchFamily="34" charset="0"/>
              <a:cs typeface="Arial" panose="020B0604020202020204" pitchFamily="34" charset="0"/>
            </a:endParaRPr>
          </a:p>
          <a:p>
            <a:pPr marL="0" indent="0">
              <a:lnSpc>
                <a:spcPct val="120000"/>
              </a:lnSpc>
              <a:spcBef>
                <a:spcPts val="0"/>
              </a:spcBef>
              <a:buNone/>
            </a:pPr>
            <a:r>
              <a:rPr lang="en-US" sz="2800" dirty="0">
                <a:latin typeface="Arial" panose="020B0604020202020204" pitchFamily="34" charset="0"/>
                <a:cs typeface="Arial" panose="020B0604020202020204" pitchFamily="34" charset="0"/>
              </a:rPr>
              <a:t>Your legal representative gave his/her consent for you to be in this research study.  This is because you were not able to make your own decision due to your illness.  Your condition has now improved.  You are being asked to decide whether to continue to be in this study.  Your decision is voluntary.  This means your decision is up to you.  </a:t>
            </a:r>
          </a:p>
          <a:p>
            <a:pPr marL="0" indent="0">
              <a:lnSpc>
                <a:spcPct val="120000"/>
              </a:lnSpc>
              <a:spcBef>
                <a:spcPts val="0"/>
              </a:spcBef>
              <a:buNone/>
            </a:pPr>
            <a:endParaRPr lang="en-US" sz="2800" dirty="0">
              <a:latin typeface="Arial" panose="020B0604020202020204" pitchFamily="34" charset="0"/>
              <a:cs typeface="Arial" panose="020B0604020202020204" pitchFamily="34" charset="0"/>
            </a:endParaRPr>
          </a:p>
          <a:p>
            <a:pPr marL="0" indent="0">
              <a:lnSpc>
                <a:spcPct val="120000"/>
              </a:lnSpc>
              <a:spcBef>
                <a:spcPts val="0"/>
              </a:spcBef>
              <a:buNone/>
            </a:pPr>
            <a:r>
              <a:rPr lang="en-US" sz="2800" dirty="0">
                <a:latin typeface="Arial" panose="020B0604020202020204" pitchFamily="34" charset="0"/>
                <a:cs typeface="Arial" panose="020B0604020202020204" pitchFamily="34" charset="0"/>
              </a:rPr>
              <a:t>You have read the information in this form and someone has explained to you what study procedures will be continuing.  Your questions have been answered to your satisfaction.  You believe and understand all of the information about this study.  </a:t>
            </a:r>
          </a:p>
          <a:p>
            <a:pPr marL="0" indent="0">
              <a:lnSpc>
                <a:spcPct val="120000"/>
              </a:lnSpc>
              <a:spcBef>
                <a:spcPts val="0"/>
              </a:spcBef>
              <a:buNone/>
            </a:pPr>
            <a:endParaRPr lang="en-US" sz="2800" dirty="0">
              <a:latin typeface="Arial" panose="020B0604020202020204" pitchFamily="34" charset="0"/>
              <a:cs typeface="Arial" panose="020B0604020202020204" pitchFamily="34" charset="0"/>
            </a:endParaRPr>
          </a:p>
          <a:p>
            <a:pPr marL="0" indent="0">
              <a:lnSpc>
                <a:spcPct val="120000"/>
              </a:lnSpc>
              <a:spcBef>
                <a:spcPts val="0"/>
              </a:spcBef>
              <a:buNone/>
            </a:pP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I have decided to continue taking part in this study.  </a:t>
            </a:r>
          </a:p>
          <a:p>
            <a:pPr marL="0" indent="0">
              <a:lnSpc>
                <a:spcPct val="120000"/>
              </a:lnSpc>
              <a:spcBef>
                <a:spcPts val="0"/>
              </a:spcBef>
              <a:buNone/>
            </a:pPr>
            <a:endParaRPr lang="en-US" sz="2800" dirty="0">
              <a:latin typeface="Arial" panose="020B0604020202020204" pitchFamily="34" charset="0"/>
              <a:cs typeface="Arial" panose="020B0604020202020204" pitchFamily="34" charset="0"/>
            </a:endParaRPr>
          </a:p>
          <a:p>
            <a:pPr marL="0" indent="0">
              <a:lnSpc>
                <a:spcPct val="120000"/>
              </a:lnSpc>
              <a:spcBef>
                <a:spcPts val="0"/>
              </a:spcBef>
              <a:buNone/>
            </a:pPr>
            <a:r>
              <a:rPr lang="en-US" sz="2800" dirty="0">
                <a:latin typeface="Arial" panose="020B0604020202020204" pitchFamily="34" charset="0"/>
                <a:cs typeface="Arial" panose="020B0604020202020204" pitchFamily="34" charset="0"/>
              </a:rPr>
              <a:t> I have decided to STOP participating in this study and</a:t>
            </a:r>
          </a:p>
          <a:p>
            <a:pPr marL="0" indent="0">
              <a:lnSpc>
                <a:spcPct val="120000"/>
              </a:lnSpc>
              <a:spcBef>
                <a:spcPts val="0"/>
              </a:spcBef>
              <a:buNone/>
            </a:pPr>
            <a:r>
              <a:rPr lang="en-US" sz="2800" dirty="0">
                <a:latin typeface="Arial" panose="020B0604020202020204" pitchFamily="34" charset="0"/>
                <a:cs typeface="Arial" panose="020B0604020202020204" pitchFamily="34" charset="0"/>
              </a:rPr>
              <a:t>	Information gathered so far  CAN    CANNOT be used by the study doctor</a:t>
            </a:r>
          </a:p>
          <a:p>
            <a:pPr marL="0" indent="0">
              <a:lnSpc>
                <a:spcPct val="120000"/>
              </a:lnSpc>
              <a:spcBef>
                <a:spcPts val="0"/>
              </a:spcBef>
              <a:buNone/>
            </a:pPr>
            <a:r>
              <a:rPr lang="en-US" sz="2800" dirty="0">
                <a:latin typeface="Arial" panose="020B0604020202020204" pitchFamily="34" charset="0"/>
                <a:cs typeface="Arial" panose="020B0604020202020204" pitchFamily="34" charset="0"/>
              </a:rPr>
              <a:t>	Specimens collected so far  CAN    CANNOT be used for biomarker analysis</a:t>
            </a:r>
          </a:p>
          <a:p>
            <a:pPr marL="0" indent="0">
              <a:lnSpc>
                <a:spcPct val="120000"/>
              </a:lnSpc>
              <a:spcBef>
                <a:spcPts val="0"/>
              </a:spcBef>
              <a:buNone/>
            </a:pPr>
            <a:r>
              <a:rPr lang="en-US" sz="2800" dirty="0">
                <a:latin typeface="Arial" panose="020B0604020202020204" pitchFamily="34" charset="0"/>
                <a:cs typeface="Arial" panose="020B0604020202020204" pitchFamily="34" charset="0"/>
              </a:rPr>
              <a:t>	The study team  CAN    CANNOT contact me for follow-up information (1 month / 12 months)</a:t>
            </a:r>
          </a:p>
          <a:p>
            <a:pPr marL="0" indent="0">
              <a:lnSpc>
                <a:spcPct val="120000"/>
              </a:lnSpc>
              <a:spcBef>
                <a:spcPts val="0"/>
              </a:spcBef>
              <a:buNone/>
            </a:pPr>
            <a:endParaRPr lang="en-US" sz="2800" dirty="0">
              <a:latin typeface="Arial" panose="020B0604020202020204" pitchFamily="34" charset="0"/>
              <a:cs typeface="Arial" panose="020B0604020202020204" pitchFamily="34" charset="0"/>
            </a:endParaRPr>
          </a:p>
          <a:p>
            <a:pPr marL="0" indent="0">
              <a:lnSpc>
                <a:spcPct val="120000"/>
              </a:lnSpc>
              <a:spcBef>
                <a:spcPts val="0"/>
              </a:spcBef>
              <a:buNone/>
            </a:pPr>
            <a:r>
              <a:rPr lang="en-US" sz="2800" dirty="0" smtClean="0">
                <a:latin typeface="Arial" panose="020B0604020202020204" pitchFamily="34" charset="0"/>
                <a:cs typeface="Arial" panose="020B0604020202020204" pitchFamily="34" charset="0"/>
              </a:rPr>
              <a:t>Signature </a:t>
            </a:r>
            <a:r>
              <a:rPr lang="en-US" sz="2800" dirty="0">
                <a:latin typeface="Arial" panose="020B0604020202020204" pitchFamily="34" charset="0"/>
                <a:cs typeface="Arial" panose="020B0604020202020204" pitchFamily="34" charset="0"/>
              </a:rPr>
              <a:t>of Subject </a:t>
            </a:r>
            <a:r>
              <a:rPr lang="en-US" sz="2800" dirty="0" smtClean="0">
                <a:latin typeface="Arial" panose="020B0604020202020204" pitchFamily="34" charset="0"/>
                <a:cs typeface="Arial" panose="020B0604020202020204" pitchFamily="34" charset="0"/>
              </a:rPr>
              <a:t>: ____________________________________________</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Date: _________________</a:t>
            </a:r>
            <a:endParaRPr lang="en-US" sz="2800" dirty="0">
              <a:latin typeface="Arial" panose="020B0604020202020204" pitchFamily="34" charset="0"/>
              <a:cs typeface="Arial" panose="020B0604020202020204" pitchFamily="34" charset="0"/>
            </a:endParaRPr>
          </a:p>
          <a:p>
            <a:pPr marL="0" indent="0">
              <a:lnSpc>
                <a:spcPct val="120000"/>
              </a:lnSpc>
              <a:spcBef>
                <a:spcPts val="0"/>
              </a:spcBef>
              <a:buNone/>
            </a:pPr>
            <a:r>
              <a:rPr lang="en-US" sz="2800" dirty="0">
                <a:latin typeface="Arial" panose="020B0604020202020204" pitchFamily="34" charset="0"/>
                <a:cs typeface="Arial" panose="020B0604020202020204" pitchFamily="34" charset="0"/>
              </a:rPr>
              <a:t>					</a:t>
            </a:r>
          </a:p>
          <a:p>
            <a:pPr marL="0" indent="0">
              <a:lnSpc>
                <a:spcPct val="120000"/>
              </a:lnSpc>
              <a:spcBef>
                <a:spcPts val="0"/>
              </a:spcBef>
              <a:buNone/>
            </a:pPr>
            <a:r>
              <a:rPr lang="en-US" sz="2800" dirty="0">
                <a:latin typeface="Arial" panose="020B0604020202020204" pitchFamily="34" charset="0"/>
                <a:cs typeface="Arial" panose="020B0604020202020204" pitchFamily="34" charset="0"/>
              </a:rPr>
              <a:t>Signature of </a:t>
            </a:r>
            <a:r>
              <a:rPr lang="en-US" sz="2800" dirty="0" smtClean="0">
                <a:latin typeface="Arial" panose="020B0604020202020204" pitchFamily="34" charset="0"/>
                <a:cs typeface="Arial" panose="020B0604020202020204" pitchFamily="34" charset="0"/>
              </a:rPr>
              <a:t>Investigator/Co-Investigator: ____________________________</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Date: _________________</a:t>
            </a:r>
            <a:r>
              <a:rPr lang="en-US" sz="2800" dirty="0">
                <a:latin typeface="Arial" panose="020B0604020202020204" pitchFamily="34" charset="0"/>
                <a:cs typeface="Arial" panose="020B0604020202020204" pitchFamily="34" charset="0"/>
              </a:rPr>
              <a:t>		</a:t>
            </a:r>
          </a:p>
          <a:p>
            <a:pPr marL="0" indent="0">
              <a:lnSpc>
                <a:spcPct val="120000"/>
              </a:lnSpc>
              <a:spcBef>
                <a:spcPts val="0"/>
              </a:spcBef>
              <a:buNone/>
            </a:pPr>
            <a:endParaRPr lang="en-US" sz="2800" dirty="0" smtClean="0">
              <a:latin typeface="Arial" panose="020B0604020202020204" pitchFamily="34" charset="0"/>
              <a:cs typeface="Arial" panose="020B0604020202020204" pitchFamily="34" charset="0"/>
            </a:endParaRPr>
          </a:p>
          <a:p>
            <a:pPr marL="0" indent="0">
              <a:lnSpc>
                <a:spcPct val="120000"/>
              </a:lnSpc>
              <a:spcBef>
                <a:spcPts val="0"/>
              </a:spcBef>
              <a:buNone/>
            </a:pPr>
            <a:r>
              <a:rPr lang="en-US" sz="2800" dirty="0" smtClean="0">
                <a:latin typeface="Arial" panose="020B0604020202020204" pitchFamily="34" charset="0"/>
                <a:cs typeface="Arial" panose="020B0604020202020204" pitchFamily="34" charset="0"/>
              </a:rPr>
              <a:t>Printed </a:t>
            </a:r>
            <a:r>
              <a:rPr lang="en-US" sz="2800" dirty="0">
                <a:latin typeface="Arial" panose="020B0604020202020204" pitchFamily="34" charset="0"/>
                <a:cs typeface="Arial" panose="020B0604020202020204" pitchFamily="34" charset="0"/>
              </a:rPr>
              <a:t>name: ___________________________________</a:t>
            </a:r>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21</a:t>
            </a:fld>
            <a:endParaRPr lang="en-US" dirty="0"/>
          </a:p>
        </p:txBody>
      </p:sp>
      <p:sp>
        <p:nvSpPr>
          <p:cNvPr id="7" name="Title 1"/>
          <p:cNvSpPr txBox="1">
            <a:spLocks/>
          </p:cNvSpPr>
          <p:nvPr/>
        </p:nvSpPr>
        <p:spPr>
          <a:xfrm>
            <a:off x="0" y="2038256"/>
            <a:ext cx="8913813" cy="609600"/>
          </a:xfrm>
          <a:prstGeom prst="rect">
            <a:avLst/>
          </a:prstGeom>
          <a:solidFill>
            <a:schemeClr val="accent2">
              <a:lumMod val="75000"/>
            </a:schemeClr>
          </a:solidFill>
        </p:spPr>
        <p:txBody>
          <a:bodyPr vert="horz" lIns="1188720" tIns="45720" rIns="274320" bIns="45720" rtlCol="0" anchor="ctr">
            <a:no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z="2800" dirty="0" smtClean="0"/>
              <a:t>Recruiting &amp; Consenting</a:t>
            </a:r>
            <a:endParaRPr lang="en-US" sz="2800" dirty="0"/>
          </a:p>
        </p:txBody>
      </p:sp>
      <p:pic>
        <p:nvPicPr>
          <p:cNvPr id="8"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sp>
        <p:nvSpPr>
          <p:cNvPr id="6" name="Rectangle 5"/>
          <p:cNvSpPr/>
          <p:nvPr/>
        </p:nvSpPr>
        <p:spPr>
          <a:xfrm>
            <a:off x="1114424" y="3264310"/>
            <a:ext cx="7675470" cy="3106993"/>
          </a:xfrm>
          <a:prstGeom prst="rect">
            <a:avLst/>
          </a:prstGeom>
          <a:noFill/>
          <a:ln cmpd="thickThi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7298188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797019"/>
          </a:xfrm>
        </p:spPr>
        <p:txBody>
          <a:bodyPr>
            <a:normAutofit fontScale="90000"/>
          </a:bodyPr>
          <a:lstStyle/>
          <a:p>
            <a:r>
              <a:rPr lang="en-US" dirty="0"/>
              <a:t>Critical Care Research: </a:t>
            </a:r>
            <a:r>
              <a:rPr lang="en-US" dirty="0" smtClean="0"/>
              <a:t>Regulatory</a:t>
            </a:r>
            <a:endParaRPr lang="en-US" dirty="0"/>
          </a:p>
        </p:txBody>
      </p:sp>
      <p:sp>
        <p:nvSpPr>
          <p:cNvPr id="3" name="Content Placeholder 2"/>
          <p:cNvSpPr>
            <a:spLocks noGrp="1"/>
          </p:cNvSpPr>
          <p:nvPr>
            <p:ph idx="1"/>
          </p:nvPr>
        </p:nvSpPr>
        <p:spPr>
          <a:xfrm>
            <a:off x="1114424" y="2857500"/>
            <a:ext cx="7610476" cy="3622634"/>
          </a:xfrm>
        </p:spPr>
        <p:txBody>
          <a:bodyPr>
            <a:normAutofit fontScale="85000" lnSpcReduction="10000"/>
          </a:bodyPr>
          <a:lstStyle/>
          <a:p>
            <a:r>
              <a:rPr lang="en-US" dirty="0"/>
              <a:t>CCI application P</a:t>
            </a:r>
            <a:r>
              <a:rPr lang="en-US" dirty="0" smtClean="0"/>
              <a:t>art </a:t>
            </a:r>
            <a:r>
              <a:rPr lang="en-US" dirty="0"/>
              <a:t>B / section </a:t>
            </a:r>
            <a:r>
              <a:rPr lang="en-US" dirty="0" smtClean="0"/>
              <a:t>B3A </a:t>
            </a:r>
          </a:p>
          <a:p>
            <a:pPr lvl="1"/>
            <a:r>
              <a:rPr lang="en-US" dirty="0" smtClean="0"/>
              <a:t>Limitations on scope of reporting</a:t>
            </a:r>
          </a:p>
          <a:p>
            <a:pPr lvl="1"/>
            <a:r>
              <a:rPr lang="en-US" dirty="0" smtClean="0"/>
              <a:t>Proposed definitions: Expected/unexpected, serious categories</a:t>
            </a:r>
          </a:p>
          <a:p>
            <a:r>
              <a:rPr lang="en-US" dirty="0" smtClean="0"/>
              <a:t>CCI application Part P</a:t>
            </a:r>
          </a:p>
          <a:p>
            <a:pPr lvl="1"/>
            <a:r>
              <a:rPr lang="en-US" dirty="0" smtClean="0"/>
              <a:t>Risk category: critically ill population impacts risk</a:t>
            </a:r>
          </a:p>
          <a:p>
            <a:pPr lvl="1"/>
            <a:r>
              <a:rPr lang="en-US" dirty="0" err="1" smtClean="0"/>
              <a:t>DSMP</a:t>
            </a:r>
            <a:r>
              <a:rPr lang="en-US" dirty="0" smtClean="0"/>
              <a:t> (including DSMB charter) must agree with safety reporting plan</a:t>
            </a:r>
          </a:p>
          <a:p>
            <a:r>
              <a:rPr lang="en-US" dirty="0" smtClean="0"/>
              <a:t>Caveats:</a:t>
            </a:r>
          </a:p>
          <a:p>
            <a:pPr lvl="1"/>
            <a:r>
              <a:rPr lang="en-US" dirty="0" smtClean="0"/>
              <a:t>Must be IRB-approved</a:t>
            </a:r>
          </a:p>
          <a:p>
            <a:pPr lvl="1"/>
            <a:r>
              <a:rPr lang="en-US" dirty="0" smtClean="0"/>
              <a:t>Does not obviate responsibility for continual monitoring of patient safety</a:t>
            </a:r>
          </a:p>
          <a:p>
            <a:pPr lvl="1"/>
            <a:r>
              <a:rPr lang="en-US" dirty="0" smtClean="0"/>
              <a:t>For </a:t>
            </a:r>
            <a:r>
              <a:rPr lang="en-US" dirty="0" err="1" smtClean="0"/>
              <a:t>IND</a:t>
            </a:r>
            <a:r>
              <a:rPr lang="en-US" dirty="0" smtClean="0"/>
              <a:t> studies, FDA safety reporting follows the usual (larger) scope</a:t>
            </a:r>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22</a:t>
            </a:fld>
            <a:endParaRPr lang="en-US" dirty="0"/>
          </a:p>
        </p:txBody>
      </p:sp>
      <p:sp>
        <p:nvSpPr>
          <p:cNvPr id="7" name="Title 1"/>
          <p:cNvSpPr txBox="1">
            <a:spLocks/>
          </p:cNvSpPr>
          <p:nvPr/>
        </p:nvSpPr>
        <p:spPr>
          <a:xfrm>
            <a:off x="0" y="2038256"/>
            <a:ext cx="8913813" cy="609600"/>
          </a:xfrm>
          <a:prstGeom prst="rect">
            <a:avLst/>
          </a:prstGeom>
          <a:solidFill>
            <a:schemeClr val="accent2">
              <a:lumMod val="75000"/>
            </a:schemeClr>
          </a:solidFill>
        </p:spPr>
        <p:txBody>
          <a:bodyPr vert="horz" lIns="1188720" tIns="45720" rIns="274320" bIns="45720" rtlCol="0" anchor="ctr">
            <a:no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z="2800" dirty="0" smtClean="0"/>
              <a:t>Safety Reporting Plan</a:t>
            </a:r>
            <a:endParaRPr lang="en-US" sz="2800" dirty="0"/>
          </a:p>
        </p:txBody>
      </p:sp>
      <p:pic>
        <p:nvPicPr>
          <p:cNvPr id="8"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spTree>
    <p:extLst>
      <p:ext uri="{BB962C8B-B14F-4D97-AF65-F5344CB8AC3E}">
        <p14:creationId xmlns:p14="http://schemas.microsoft.com/office/powerpoint/2010/main" val="5358242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797019"/>
          </a:xfrm>
        </p:spPr>
        <p:txBody>
          <a:bodyPr>
            <a:normAutofit fontScale="90000"/>
          </a:bodyPr>
          <a:lstStyle/>
          <a:p>
            <a:r>
              <a:rPr lang="en-US" dirty="0"/>
              <a:t>Critical Care Research: </a:t>
            </a:r>
            <a:r>
              <a:rPr lang="en-US" dirty="0" smtClean="0"/>
              <a:t>Regulatory</a:t>
            </a:r>
            <a:endParaRPr lang="en-US" dirty="0"/>
          </a:p>
        </p:txBody>
      </p:sp>
      <p:sp>
        <p:nvSpPr>
          <p:cNvPr id="3" name="Content Placeholder 2"/>
          <p:cNvSpPr>
            <a:spLocks noGrp="1"/>
          </p:cNvSpPr>
          <p:nvPr>
            <p:ph idx="1"/>
          </p:nvPr>
        </p:nvSpPr>
        <p:spPr>
          <a:xfrm>
            <a:off x="1114424" y="2857500"/>
            <a:ext cx="7610476" cy="3622634"/>
          </a:xfrm>
        </p:spPr>
        <p:txBody>
          <a:bodyPr>
            <a:normAutofit fontScale="77500" lnSpcReduction="20000"/>
          </a:bodyPr>
          <a:lstStyle/>
          <a:p>
            <a:r>
              <a:rPr lang="en-US" sz="2600" dirty="0" smtClean="0"/>
              <a:t>Example of CCI </a:t>
            </a:r>
            <a:r>
              <a:rPr lang="en-US" sz="2600" dirty="0"/>
              <a:t>application P</a:t>
            </a:r>
            <a:r>
              <a:rPr lang="en-US" sz="2600" dirty="0" smtClean="0"/>
              <a:t>art </a:t>
            </a:r>
            <a:r>
              <a:rPr lang="en-US" sz="2600" dirty="0"/>
              <a:t>B / section </a:t>
            </a:r>
            <a:r>
              <a:rPr lang="en-US" sz="2600" dirty="0" smtClean="0"/>
              <a:t>B3A </a:t>
            </a:r>
          </a:p>
          <a:p>
            <a:pPr marL="0" indent="0">
              <a:lnSpc>
                <a:spcPct val="120000"/>
              </a:lnSpc>
              <a:spcBef>
                <a:spcPts val="0"/>
              </a:spcBef>
              <a:buNone/>
            </a:pPr>
            <a:endParaRPr lang="en-US" dirty="0" smtClean="0">
              <a:latin typeface="Arial" panose="020B0604020202020204" pitchFamily="34" charset="0"/>
              <a:cs typeface="Arial" panose="020B0604020202020204" pitchFamily="34" charset="0"/>
            </a:endParaRPr>
          </a:p>
          <a:p>
            <a:pPr marL="0" indent="0">
              <a:lnSpc>
                <a:spcPct val="120000"/>
              </a:lnSpc>
              <a:spcBef>
                <a:spcPts val="0"/>
              </a:spcBef>
              <a:buNone/>
            </a:pPr>
            <a:r>
              <a:rPr lang="en-US" sz="1700" dirty="0" smtClean="0">
                <a:latin typeface="Arial" panose="020B0604020202020204" pitchFamily="34" charset="0"/>
                <a:cs typeface="Arial" panose="020B0604020202020204" pitchFamily="34" charset="0"/>
              </a:rPr>
              <a:t>Our </a:t>
            </a:r>
            <a:r>
              <a:rPr lang="en-US" sz="1700" dirty="0">
                <a:latin typeface="Arial" panose="020B0604020202020204" pitchFamily="34" charset="0"/>
                <a:cs typeface="Arial" panose="020B0604020202020204" pitchFamily="34" charset="0"/>
              </a:rPr>
              <a:t>patient population is by definition critically ill.  It is expected that they will have a number of unrelated adverse health events during the course of their hospital stay.  Therefore, </a:t>
            </a:r>
            <a:r>
              <a:rPr lang="en-US" sz="1700" dirty="0">
                <a:solidFill>
                  <a:srgbClr val="FF0000"/>
                </a:solidFill>
                <a:latin typeface="Arial" panose="020B0604020202020204" pitchFamily="34" charset="0"/>
                <a:cs typeface="Arial" panose="020B0604020202020204" pitchFamily="34" charset="0"/>
              </a:rPr>
              <a:t>we will limit the scope of our AE monitoring and recording to the following</a:t>
            </a:r>
            <a:r>
              <a:rPr lang="en-US" sz="1700" dirty="0" smtClean="0">
                <a:solidFill>
                  <a:srgbClr val="FF0000"/>
                </a:solidFill>
                <a:latin typeface="Arial" panose="020B0604020202020204" pitchFamily="34" charset="0"/>
                <a:cs typeface="Arial" panose="020B0604020202020204" pitchFamily="34" charset="0"/>
              </a:rPr>
              <a:t>:</a:t>
            </a:r>
          </a:p>
          <a:p>
            <a:pPr marL="0" indent="0">
              <a:lnSpc>
                <a:spcPct val="120000"/>
              </a:lnSpc>
              <a:spcBef>
                <a:spcPts val="0"/>
              </a:spcBef>
              <a:buNone/>
            </a:pPr>
            <a:endParaRPr lang="en-US" sz="1700" dirty="0">
              <a:latin typeface="Arial" panose="020B0604020202020204" pitchFamily="34" charset="0"/>
              <a:cs typeface="Arial" panose="020B0604020202020204" pitchFamily="34" charset="0"/>
            </a:endParaRPr>
          </a:p>
          <a:p>
            <a:pPr>
              <a:lnSpc>
                <a:spcPct val="120000"/>
              </a:lnSpc>
              <a:spcBef>
                <a:spcPts val="0"/>
              </a:spcBef>
              <a:buFont typeface="Arial" panose="020B0604020202020204" pitchFamily="34" charset="0"/>
              <a:buChar char="•"/>
            </a:pPr>
            <a:r>
              <a:rPr lang="en-US" sz="1700" dirty="0" smtClean="0">
                <a:solidFill>
                  <a:srgbClr val="FF0000"/>
                </a:solidFill>
                <a:latin typeface="Arial" panose="020B0604020202020204" pitchFamily="34" charset="0"/>
                <a:cs typeface="Arial" panose="020B0604020202020204" pitchFamily="34" charset="0"/>
              </a:rPr>
              <a:t>Serious </a:t>
            </a:r>
            <a:r>
              <a:rPr lang="en-US" sz="1700" dirty="0">
                <a:solidFill>
                  <a:srgbClr val="FF0000"/>
                </a:solidFill>
                <a:latin typeface="Arial" panose="020B0604020202020204" pitchFamily="34" charset="0"/>
                <a:cs typeface="Arial" panose="020B0604020202020204" pitchFamily="34" charset="0"/>
              </a:rPr>
              <a:t>Adverse Events, defined as</a:t>
            </a:r>
          </a:p>
          <a:p>
            <a:pPr marL="628650" lvl="1" indent="-285750">
              <a:lnSpc>
                <a:spcPct val="120000"/>
              </a:lnSpc>
              <a:spcBef>
                <a:spcPts val="0"/>
              </a:spcBef>
              <a:buFont typeface="Wingdings" panose="05000000000000000000" pitchFamily="2" charset="2"/>
              <a:buChar char="§"/>
            </a:pPr>
            <a:r>
              <a:rPr lang="en-US" sz="1700" dirty="0" smtClean="0">
                <a:latin typeface="Arial" panose="020B0604020202020204" pitchFamily="34" charset="0"/>
                <a:cs typeface="Arial" panose="020B0604020202020204" pitchFamily="34" charset="0"/>
              </a:rPr>
              <a:t>Death</a:t>
            </a:r>
            <a:r>
              <a:rPr lang="en-US" sz="1700" dirty="0">
                <a:latin typeface="Arial" panose="020B0604020202020204" pitchFamily="34" charset="0"/>
                <a:cs typeface="Arial" panose="020B0604020202020204" pitchFamily="34" charset="0"/>
              </a:rPr>
              <a:t>, believed to be related to the study medication or procedures, or a death that is unexpected considering the acuity of a patient.</a:t>
            </a:r>
          </a:p>
          <a:p>
            <a:pPr marL="628650" lvl="1" indent="-285750">
              <a:lnSpc>
                <a:spcPct val="120000"/>
              </a:lnSpc>
              <a:spcBef>
                <a:spcPts val="0"/>
              </a:spcBef>
              <a:buFont typeface="Wingdings" panose="05000000000000000000" pitchFamily="2" charset="2"/>
              <a:buChar char="§"/>
            </a:pPr>
            <a:r>
              <a:rPr lang="en-US" sz="1700" dirty="0" smtClean="0">
                <a:latin typeface="Arial" panose="020B0604020202020204" pitchFamily="34" charset="0"/>
                <a:cs typeface="Arial" panose="020B0604020202020204" pitchFamily="34" charset="0"/>
              </a:rPr>
              <a:t>A </a:t>
            </a:r>
            <a:r>
              <a:rPr lang="en-US" sz="1700" dirty="0">
                <a:latin typeface="Arial" panose="020B0604020202020204" pitchFamily="34" charset="0"/>
                <a:cs typeface="Arial" panose="020B0604020202020204" pitchFamily="34" charset="0"/>
              </a:rPr>
              <a:t>life threatening experience believed to be related to the study medication or </a:t>
            </a:r>
            <a:r>
              <a:rPr lang="en-US" sz="1700" dirty="0" smtClean="0">
                <a:latin typeface="Arial" panose="020B0604020202020204" pitchFamily="34" charset="0"/>
                <a:cs typeface="Arial" panose="020B0604020202020204" pitchFamily="34" charset="0"/>
              </a:rPr>
              <a:t>procedures</a:t>
            </a:r>
          </a:p>
          <a:p>
            <a:pPr marL="628650" lvl="1" indent="-285750">
              <a:lnSpc>
                <a:spcPct val="120000"/>
              </a:lnSpc>
              <a:spcBef>
                <a:spcPts val="0"/>
              </a:spcBef>
              <a:buFont typeface="Wingdings" panose="05000000000000000000" pitchFamily="2" charset="2"/>
              <a:buChar char="§"/>
            </a:pPr>
            <a:r>
              <a:rPr lang="en-US" sz="1700" dirty="0" smtClean="0">
                <a:latin typeface="Arial" panose="020B0604020202020204" pitchFamily="34" charset="0"/>
                <a:cs typeface="Arial" panose="020B0604020202020204" pitchFamily="34" charset="0"/>
              </a:rPr>
              <a:t>Persistent </a:t>
            </a:r>
            <a:r>
              <a:rPr lang="en-US" sz="1700" dirty="0">
                <a:latin typeface="Arial" panose="020B0604020202020204" pitchFamily="34" charset="0"/>
                <a:cs typeface="Arial" panose="020B0604020202020204" pitchFamily="34" charset="0"/>
              </a:rPr>
              <a:t>or significant disability or incapacity that is of greater frequency or severity than what would be normally expected in the course of critical illness.  </a:t>
            </a:r>
          </a:p>
          <a:p>
            <a:pPr marL="628650" lvl="1" indent="-285750">
              <a:lnSpc>
                <a:spcPct val="120000"/>
              </a:lnSpc>
              <a:spcBef>
                <a:spcPts val="0"/>
              </a:spcBef>
              <a:buFont typeface="Wingdings" panose="05000000000000000000" pitchFamily="2" charset="2"/>
              <a:buChar char="§"/>
            </a:pPr>
            <a:r>
              <a:rPr lang="en-US" sz="1700" dirty="0" smtClean="0">
                <a:latin typeface="Arial" panose="020B0604020202020204" pitchFamily="34" charset="0"/>
                <a:cs typeface="Arial" panose="020B0604020202020204" pitchFamily="34" charset="0"/>
              </a:rPr>
              <a:t>An </a:t>
            </a:r>
            <a:r>
              <a:rPr lang="en-US" sz="1700" dirty="0">
                <a:latin typeface="Arial" panose="020B0604020202020204" pitchFamily="34" charset="0"/>
                <a:cs typeface="Arial" panose="020B0604020202020204" pitchFamily="34" charset="0"/>
              </a:rPr>
              <a:t>event that jeopardizes the Human Subject and may require medical or surgical treatment to prevent one of the preceding outcomes and is not expected in the course of critical illness</a:t>
            </a:r>
            <a:r>
              <a:rPr lang="en-US" sz="1700" dirty="0" smtClean="0">
                <a:latin typeface="Arial" panose="020B0604020202020204" pitchFamily="34" charset="0"/>
                <a:cs typeface="Arial" panose="020B0604020202020204" pitchFamily="34" charset="0"/>
              </a:rPr>
              <a:t>.</a:t>
            </a:r>
          </a:p>
          <a:p>
            <a:pPr marL="342900" lvl="1" indent="0">
              <a:lnSpc>
                <a:spcPct val="120000"/>
              </a:lnSpc>
              <a:spcBef>
                <a:spcPts val="0"/>
              </a:spcBef>
              <a:buNone/>
            </a:pPr>
            <a:endParaRPr lang="en-US" sz="1700" dirty="0">
              <a:latin typeface="Arial" panose="020B0604020202020204" pitchFamily="34" charset="0"/>
              <a:cs typeface="Arial" panose="020B0604020202020204" pitchFamily="34" charset="0"/>
            </a:endParaRPr>
          </a:p>
          <a:p>
            <a:pPr>
              <a:lnSpc>
                <a:spcPct val="120000"/>
              </a:lnSpc>
              <a:spcBef>
                <a:spcPts val="0"/>
              </a:spcBef>
              <a:buFont typeface="Arial" panose="020B0604020202020204" pitchFamily="34" charset="0"/>
              <a:buChar char="•"/>
            </a:pPr>
            <a:r>
              <a:rPr lang="en-US" sz="1700" dirty="0" smtClean="0">
                <a:solidFill>
                  <a:srgbClr val="FF0000"/>
                </a:solidFill>
                <a:latin typeface="Arial" panose="020B0604020202020204" pitchFamily="34" charset="0"/>
                <a:cs typeface="Arial" panose="020B0604020202020204" pitchFamily="34" charset="0"/>
              </a:rPr>
              <a:t>Non-Serious Adverse </a:t>
            </a:r>
            <a:r>
              <a:rPr lang="en-US" sz="1700" dirty="0">
                <a:solidFill>
                  <a:srgbClr val="FF0000"/>
                </a:solidFill>
                <a:latin typeface="Arial" panose="020B0604020202020204" pitchFamily="34" charset="0"/>
                <a:cs typeface="Arial" panose="020B0604020202020204" pitchFamily="34" charset="0"/>
              </a:rPr>
              <a:t>Events possibly related to the intervention or pre-specified </a:t>
            </a:r>
            <a:r>
              <a:rPr lang="en-US" sz="1700" dirty="0">
                <a:latin typeface="Arial" panose="020B0604020202020204" pitchFamily="34" charset="0"/>
                <a:cs typeface="Arial" panose="020B0604020202020204" pitchFamily="34" charset="0"/>
              </a:rPr>
              <a:t>in the list below: </a:t>
            </a:r>
          </a:p>
          <a:p>
            <a:pPr lvl="1">
              <a:lnSpc>
                <a:spcPct val="120000"/>
              </a:lnSpc>
              <a:spcBef>
                <a:spcPts val="0"/>
              </a:spcBef>
              <a:buFont typeface="Wingdings" panose="05000000000000000000" pitchFamily="2" charset="2"/>
              <a:buChar char="§"/>
            </a:pPr>
            <a:r>
              <a:rPr lang="en-US" sz="1700" dirty="0" smtClean="0">
                <a:latin typeface="Arial" panose="020B0604020202020204" pitchFamily="34" charset="0"/>
                <a:cs typeface="Arial" panose="020B0604020202020204" pitchFamily="34" charset="0"/>
              </a:rPr>
              <a:t>New onset shock  … etc.</a:t>
            </a:r>
            <a:endParaRPr lang="en-US" sz="17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23</a:t>
            </a:fld>
            <a:endParaRPr lang="en-US" dirty="0"/>
          </a:p>
        </p:txBody>
      </p:sp>
      <p:sp>
        <p:nvSpPr>
          <p:cNvPr id="7" name="Title 1"/>
          <p:cNvSpPr txBox="1">
            <a:spLocks/>
          </p:cNvSpPr>
          <p:nvPr/>
        </p:nvSpPr>
        <p:spPr>
          <a:xfrm>
            <a:off x="0" y="2038256"/>
            <a:ext cx="8913813" cy="609600"/>
          </a:xfrm>
          <a:prstGeom prst="rect">
            <a:avLst/>
          </a:prstGeom>
          <a:solidFill>
            <a:schemeClr val="accent2">
              <a:lumMod val="75000"/>
            </a:schemeClr>
          </a:solidFill>
        </p:spPr>
        <p:txBody>
          <a:bodyPr vert="horz" lIns="1188720" tIns="45720" rIns="274320" bIns="45720" rtlCol="0" anchor="ctr">
            <a:no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z="2800" dirty="0" smtClean="0"/>
              <a:t>Safety Reporting Plan</a:t>
            </a:r>
            <a:endParaRPr lang="en-US" sz="2800" dirty="0"/>
          </a:p>
        </p:txBody>
      </p:sp>
      <p:pic>
        <p:nvPicPr>
          <p:cNvPr id="8"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sp>
        <p:nvSpPr>
          <p:cNvPr id="6" name="Rectangle 5"/>
          <p:cNvSpPr/>
          <p:nvPr/>
        </p:nvSpPr>
        <p:spPr>
          <a:xfrm>
            <a:off x="985318" y="3303639"/>
            <a:ext cx="7804576" cy="3153243"/>
          </a:xfrm>
          <a:prstGeom prst="rect">
            <a:avLst/>
          </a:prstGeom>
          <a:noFill/>
          <a:ln cmpd="thickThi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3657669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797019"/>
          </a:xfrm>
        </p:spPr>
        <p:txBody>
          <a:bodyPr>
            <a:normAutofit fontScale="90000"/>
          </a:bodyPr>
          <a:lstStyle/>
          <a:p>
            <a:r>
              <a:rPr lang="en-US" dirty="0"/>
              <a:t>Critical Care Research: </a:t>
            </a:r>
            <a:r>
              <a:rPr lang="en-US" dirty="0" smtClean="0"/>
              <a:t>Regulatory</a:t>
            </a:r>
            <a:endParaRPr lang="en-US" dirty="0"/>
          </a:p>
        </p:txBody>
      </p:sp>
      <p:sp>
        <p:nvSpPr>
          <p:cNvPr id="3" name="Content Placeholder 2"/>
          <p:cNvSpPr>
            <a:spLocks noGrp="1"/>
          </p:cNvSpPr>
          <p:nvPr>
            <p:ph idx="1"/>
          </p:nvPr>
        </p:nvSpPr>
        <p:spPr>
          <a:xfrm>
            <a:off x="1114424" y="2857500"/>
            <a:ext cx="7610476" cy="3622634"/>
          </a:xfrm>
        </p:spPr>
        <p:txBody>
          <a:bodyPr>
            <a:normAutofit fontScale="32500" lnSpcReduction="20000"/>
          </a:bodyPr>
          <a:lstStyle/>
          <a:p>
            <a:r>
              <a:rPr lang="en-US" sz="6200" dirty="0" smtClean="0"/>
              <a:t>Example of CCI </a:t>
            </a:r>
            <a:r>
              <a:rPr lang="en-US" sz="6200" dirty="0"/>
              <a:t>application P</a:t>
            </a:r>
            <a:r>
              <a:rPr lang="en-US" sz="6200" dirty="0" smtClean="0"/>
              <a:t>art </a:t>
            </a:r>
            <a:r>
              <a:rPr lang="en-US" sz="6200" dirty="0"/>
              <a:t>B / section </a:t>
            </a:r>
            <a:r>
              <a:rPr lang="en-US" sz="6200" dirty="0" smtClean="0"/>
              <a:t>B3A </a:t>
            </a:r>
          </a:p>
          <a:p>
            <a:pPr marL="0" indent="0">
              <a:lnSpc>
                <a:spcPct val="120000"/>
              </a:lnSpc>
              <a:spcBef>
                <a:spcPts val="0"/>
              </a:spcBef>
              <a:buNone/>
            </a:pPr>
            <a:endParaRPr lang="en-US" dirty="0" smtClean="0">
              <a:latin typeface="Arial" panose="020B0604020202020204" pitchFamily="34" charset="0"/>
              <a:cs typeface="Arial" panose="020B0604020202020204" pitchFamily="34" charset="0"/>
            </a:endParaRPr>
          </a:p>
          <a:p>
            <a:pPr marL="0" indent="0" hangingPunct="0">
              <a:lnSpc>
                <a:spcPct val="120000"/>
              </a:lnSpc>
              <a:spcBef>
                <a:spcPts val="0"/>
              </a:spcBef>
              <a:buNone/>
            </a:pPr>
            <a:endParaRPr lang="en-US" sz="3500" dirty="0" smtClean="0">
              <a:latin typeface="Arial" panose="020B0604020202020204" pitchFamily="34" charset="0"/>
              <a:cs typeface="Arial" panose="020B0604020202020204" pitchFamily="34" charset="0"/>
            </a:endParaRPr>
          </a:p>
          <a:p>
            <a:pPr marL="0" indent="0" hangingPunct="0">
              <a:lnSpc>
                <a:spcPct val="120000"/>
              </a:lnSpc>
              <a:spcBef>
                <a:spcPts val="0"/>
              </a:spcBef>
              <a:buNone/>
            </a:pPr>
            <a:r>
              <a:rPr lang="en-US" sz="3500" dirty="0" smtClean="0">
                <a:latin typeface="Arial" panose="020B0604020202020204" pitchFamily="34" charset="0"/>
                <a:cs typeface="Arial" panose="020B0604020202020204" pitchFamily="34" charset="0"/>
              </a:rPr>
              <a:t>For </a:t>
            </a:r>
            <a:r>
              <a:rPr lang="en-US" sz="3500" dirty="0">
                <a:latin typeface="Arial" panose="020B0604020202020204" pitchFamily="34" charset="0"/>
                <a:cs typeface="Arial" panose="020B0604020202020204" pitchFamily="34" charset="0"/>
              </a:rPr>
              <a:t>the purposes of this study, locally and across sites, we will be defining Adverse Events in the following ways</a:t>
            </a:r>
            <a:r>
              <a:rPr lang="en-US" sz="3500" dirty="0" smtClean="0">
                <a:latin typeface="Arial" panose="020B0604020202020204" pitchFamily="34" charset="0"/>
                <a:cs typeface="Arial" panose="020B0604020202020204" pitchFamily="34" charset="0"/>
              </a:rPr>
              <a:t>:</a:t>
            </a:r>
          </a:p>
          <a:p>
            <a:pPr marL="0" indent="0" hangingPunct="0">
              <a:lnSpc>
                <a:spcPct val="120000"/>
              </a:lnSpc>
              <a:spcBef>
                <a:spcPts val="0"/>
              </a:spcBef>
              <a:buNone/>
            </a:pPr>
            <a:endParaRPr lang="en-US" sz="3500" dirty="0">
              <a:latin typeface="Arial" panose="020B0604020202020204" pitchFamily="34" charset="0"/>
              <a:cs typeface="Arial" panose="020B0604020202020204" pitchFamily="34" charset="0"/>
            </a:endParaRPr>
          </a:p>
          <a:p>
            <a:pPr marL="0" indent="0" hangingPunct="0">
              <a:lnSpc>
                <a:spcPct val="120000"/>
              </a:lnSpc>
              <a:spcBef>
                <a:spcPts val="0"/>
              </a:spcBef>
              <a:buNone/>
            </a:pPr>
            <a:r>
              <a:rPr lang="en-US" sz="3500" b="1" i="1" dirty="0">
                <a:latin typeface="Arial" panose="020B0604020202020204" pitchFamily="34" charset="0"/>
                <a:cs typeface="Arial" panose="020B0604020202020204" pitchFamily="34" charset="0"/>
              </a:rPr>
              <a:t>Unexpected:  </a:t>
            </a:r>
            <a:r>
              <a:rPr lang="en-US" sz="3500" dirty="0">
                <a:latin typeface="Arial" panose="020B0604020202020204" pitchFamily="34" charset="0"/>
                <a:cs typeface="Arial" panose="020B0604020202020204" pitchFamily="34" charset="0"/>
              </a:rPr>
              <a:t>An Unexpected Adverse Event (</a:t>
            </a:r>
            <a:r>
              <a:rPr lang="en-US" sz="3500" dirty="0" err="1">
                <a:latin typeface="Arial" panose="020B0604020202020204" pitchFamily="34" charset="0"/>
                <a:cs typeface="Arial" panose="020B0604020202020204" pitchFamily="34" charset="0"/>
              </a:rPr>
              <a:t>UAE</a:t>
            </a:r>
            <a:r>
              <a:rPr lang="en-US" sz="3500" dirty="0">
                <a:latin typeface="Arial" panose="020B0604020202020204" pitchFamily="34" charset="0"/>
                <a:cs typeface="Arial" panose="020B0604020202020204" pitchFamily="34" charset="0"/>
              </a:rPr>
              <a:t>) is any Adverse Event and/or reaction, the specificity, severity, or frequency of which is not consistent with the informed consent, current investigator brochure or product labeling.  Further, it is not consistent with the risk information described in the general investigational plan or proposal and informed consent document on file with the MCC, </a:t>
            </a:r>
            <a:r>
              <a:rPr lang="en-US" sz="3500" dirty="0">
                <a:solidFill>
                  <a:srgbClr val="FF0000"/>
                </a:solidFill>
                <a:latin typeface="Arial" panose="020B0604020202020204" pitchFamily="34" charset="0"/>
                <a:cs typeface="Arial" panose="020B0604020202020204" pitchFamily="34" charset="0"/>
              </a:rPr>
              <a:t>or is not consistent with what would be expected in a patient with critical illness.</a:t>
            </a:r>
          </a:p>
          <a:p>
            <a:pPr marL="0" indent="0" hangingPunct="0">
              <a:lnSpc>
                <a:spcPct val="120000"/>
              </a:lnSpc>
              <a:spcBef>
                <a:spcPts val="0"/>
              </a:spcBef>
              <a:buNone/>
            </a:pPr>
            <a:r>
              <a:rPr lang="en-US" sz="3500" dirty="0">
                <a:latin typeface="Arial" panose="020B0604020202020204" pitchFamily="34" charset="0"/>
                <a:cs typeface="Arial" panose="020B0604020202020204" pitchFamily="34" charset="0"/>
              </a:rPr>
              <a:t> </a:t>
            </a:r>
          </a:p>
          <a:p>
            <a:pPr marL="0" indent="0" hangingPunct="0">
              <a:lnSpc>
                <a:spcPct val="120000"/>
              </a:lnSpc>
              <a:spcBef>
                <a:spcPts val="0"/>
              </a:spcBef>
              <a:buNone/>
            </a:pPr>
            <a:r>
              <a:rPr lang="en-US" sz="3500" b="1" i="1" dirty="0">
                <a:latin typeface="Arial" panose="020B0604020202020204" pitchFamily="34" charset="0"/>
                <a:cs typeface="Arial" panose="020B0604020202020204" pitchFamily="34" charset="0"/>
              </a:rPr>
              <a:t>Expected:  </a:t>
            </a:r>
            <a:r>
              <a:rPr lang="en-US" sz="3500" dirty="0">
                <a:latin typeface="Arial" panose="020B0604020202020204" pitchFamily="34" charset="0"/>
                <a:cs typeface="Arial" panose="020B0604020202020204" pitchFamily="34" charset="0"/>
              </a:rPr>
              <a:t>Expected Adverse Events are those events that are included as a possible risk in the informed consent document </a:t>
            </a:r>
            <a:r>
              <a:rPr lang="en-US" sz="3500" dirty="0">
                <a:solidFill>
                  <a:srgbClr val="FF0000"/>
                </a:solidFill>
                <a:latin typeface="Arial" panose="020B0604020202020204" pitchFamily="34" charset="0"/>
                <a:cs typeface="Arial" panose="020B0604020202020204" pitchFamily="34" charset="0"/>
              </a:rPr>
              <a:t>or are expected in the course of care of a patient with critical illness.</a:t>
            </a:r>
          </a:p>
          <a:p>
            <a:pPr marL="0" indent="0" hangingPunct="0">
              <a:lnSpc>
                <a:spcPct val="120000"/>
              </a:lnSpc>
              <a:spcBef>
                <a:spcPts val="0"/>
              </a:spcBef>
              <a:buNone/>
            </a:pPr>
            <a:r>
              <a:rPr lang="en-US" sz="3500" dirty="0">
                <a:latin typeface="Arial" panose="020B0604020202020204" pitchFamily="34" charset="0"/>
                <a:cs typeface="Arial" panose="020B0604020202020204" pitchFamily="34" charset="0"/>
              </a:rPr>
              <a:t> </a:t>
            </a:r>
          </a:p>
          <a:p>
            <a:pPr marL="0" indent="0" hangingPunct="0">
              <a:lnSpc>
                <a:spcPct val="120000"/>
              </a:lnSpc>
              <a:spcBef>
                <a:spcPts val="0"/>
              </a:spcBef>
              <a:buNone/>
            </a:pPr>
            <a:r>
              <a:rPr lang="en-US" sz="3500" b="1" i="1" dirty="0">
                <a:latin typeface="Arial" panose="020B0604020202020204" pitchFamily="34" charset="0"/>
                <a:cs typeface="Arial" panose="020B0604020202020204" pitchFamily="34" charset="0"/>
              </a:rPr>
              <a:t>Serious:  </a:t>
            </a:r>
            <a:r>
              <a:rPr lang="en-US" sz="3500" dirty="0">
                <a:latin typeface="Arial" panose="020B0604020202020204" pitchFamily="34" charset="0"/>
                <a:cs typeface="Arial" panose="020B0604020202020204" pitchFamily="34" charset="0"/>
              </a:rPr>
              <a:t>An SAE is defined as death believed to be related to the study medications or procedures, or a death that is </a:t>
            </a:r>
            <a:r>
              <a:rPr lang="en-US" sz="3500" dirty="0">
                <a:solidFill>
                  <a:srgbClr val="FF0000"/>
                </a:solidFill>
                <a:latin typeface="Arial" panose="020B0604020202020204" pitchFamily="34" charset="0"/>
                <a:cs typeface="Arial" panose="020B0604020202020204" pitchFamily="34" charset="0"/>
              </a:rPr>
              <a:t>unexpected considering the acuity of a patient</a:t>
            </a:r>
            <a:r>
              <a:rPr lang="en-US" sz="3500" dirty="0">
                <a:latin typeface="Arial" panose="020B0604020202020204" pitchFamily="34" charset="0"/>
                <a:cs typeface="Arial" panose="020B0604020202020204" pitchFamily="34" charset="0"/>
              </a:rPr>
              <a:t>; or a life threatening experience, persistent or significant disability or incapacity that is </a:t>
            </a:r>
            <a:r>
              <a:rPr lang="en-US" sz="3500" dirty="0">
                <a:solidFill>
                  <a:srgbClr val="FF0000"/>
                </a:solidFill>
                <a:latin typeface="Arial" panose="020B0604020202020204" pitchFamily="34" charset="0"/>
                <a:cs typeface="Arial" panose="020B0604020202020204" pitchFamily="34" charset="0"/>
              </a:rPr>
              <a:t>of greater frequency or severity than what would be normally expected in the course of critical illness, </a:t>
            </a:r>
            <a:r>
              <a:rPr lang="en-US" sz="3500" dirty="0">
                <a:latin typeface="Arial" panose="020B0604020202020204" pitchFamily="34" charset="0"/>
                <a:cs typeface="Arial" panose="020B0604020202020204" pitchFamily="34" charset="0"/>
              </a:rPr>
              <a:t>or an event that jeopardizes the Human Subject and may require medical or surgical treatment to prevent one of the preceding outcomes and is </a:t>
            </a:r>
            <a:r>
              <a:rPr lang="en-US" sz="3500" dirty="0">
                <a:solidFill>
                  <a:srgbClr val="FF0000"/>
                </a:solidFill>
                <a:latin typeface="Arial" panose="020B0604020202020204" pitchFamily="34" charset="0"/>
                <a:cs typeface="Arial" panose="020B0604020202020204" pitchFamily="34" charset="0"/>
              </a:rPr>
              <a:t>not expected in the course of critical illness</a:t>
            </a:r>
            <a:r>
              <a:rPr lang="en-US" sz="3500" dirty="0">
                <a:latin typeface="Arial" panose="020B0604020202020204" pitchFamily="34" charset="0"/>
                <a:cs typeface="Arial" panose="020B0604020202020204" pitchFamily="34" charset="0"/>
              </a:rPr>
              <a:t>.</a:t>
            </a:r>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24</a:t>
            </a:fld>
            <a:endParaRPr lang="en-US" dirty="0"/>
          </a:p>
        </p:txBody>
      </p:sp>
      <p:sp>
        <p:nvSpPr>
          <p:cNvPr id="7" name="Title 1"/>
          <p:cNvSpPr txBox="1">
            <a:spLocks/>
          </p:cNvSpPr>
          <p:nvPr/>
        </p:nvSpPr>
        <p:spPr>
          <a:xfrm>
            <a:off x="0" y="2038256"/>
            <a:ext cx="8913813" cy="609600"/>
          </a:xfrm>
          <a:prstGeom prst="rect">
            <a:avLst/>
          </a:prstGeom>
          <a:solidFill>
            <a:schemeClr val="accent2">
              <a:lumMod val="75000"/>
            </a:schemeClr>
          </a:solidFill>
        </p:spPr>
        <p:txBody>
          <a:bodyPr vert="horz" lIns="1188720" tIns="45720" rIns="274320" bIns="45720" rtlCol="0" anchor="ctr">
            <a:no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z="2800" dirty="0" smtClean="0"/>
              <a:t>Safety Reporting Plan</a:t>
            </a:r>
            <a:endParaRPr lang="en-US" sz="2800" dirty="0"/>
          </a:p>
        </p:txBody>
      </p:sp>
      <p:pic>
        <p:nvPicPr>
          <p:cNvPr id="8"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sp>
        <p:nvSpPr>
          <p:cNvPr id="6" name="Rectangle 5"/>
          <p:cNvSpPr/>
          <p:nvPr/>
        </p:nvSpPr>
        <p:spPr>
          <a:xfrm>
            <a:off x="1114424" y="3234813"/>
            <a:ext cx="7599270" cy="3038168"/>
          </a:xfrm>
          <a:prstGeom prst="rect">
            <a:avLst/>
          </a:prstGeom>
          <a:noFill/>
          <a:ln cmpd="thickThi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6375565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797019"/>
          </a:xfrm>
        </p:spPr>
        <p:txBody>
          <a:bodyPr>
            <a:normAutofit fontScale="90000"/>
          </a:bodyPr>
          <a:lstStyle/>
          <a:p>
            <a:r>
              <a:rPr lang="en-US" dirty="0"/>
              <a:t>Critical Care Research: </a:t>
            </a:r>
            <a:r>
              <a:rPr lang="en-US" dirty="0" smtClean="0"/>
              <a:t>Regulatory</a:t>
            </a:r>
            <a:endParaRPr lang="en-US" dirty="0"/>
          </a:p>
        </p:txBody>
      </p:sp>
      <p:sp>
        <p:nvSpPr>
          <p:cNvPr id="3" name="Content Placeholder 2"/>
          <p:cNvSpPr>
            <a:spLocks noGrp="1"/>
          </p:cNvSpPr>
          <p:nvPr>
            <p:ph idx="1"/>
          </p:nvPr>
        </p:nvSpPr>
        <p:spPr>
          <a:xfrm>
            <a:off x="1114424" y="2857500"/>
            <a:ext cx="7610476" cy="3622634"/>
          </a:xfrm>
        </p:spPr>
        <p:txBody>
          <a:bodyPr>
            <a:normAutofit/>
          </a:bodyPr>
          <a:lstStyle/>
          <a:p>
            <a:r>
              <a:rPr lang="en-US" dirty="0" smtClean="0"/>
              <a:t>Example of Daily Safety Check</a:t>
            </a:r>
          </a:p>
          <a:p>
            <a:pPr marL="0" indent="0">
              <a:lnSpc>
                <a:spcPct val="120000"/>
              </a:lnSpc>
              <a:spcBef>
                <a:spcPts val="0"/>
              </a:spcBef>
              <a:buNone/>
            </a:pPr>
            <a:endParaRPr lang="en-US" dirty="0" smtClean="0">
              <a:latin typeface="Arial" panose="020B0604020202020204" pitchFamily="34" charset="0"/>
              <a:cs typeface="Arial" panose="020B0604020202020204" pitchFamily="34" charset="0"/>
            </a:endParaRPr>
          </a:p>
          <a:p>
            <a:pPr marL="0" indent="0" hangingPunct="0">
              <a:lnSpc>
                <a:spcPct val="120000"/>
              </a:lnSpc>
              <a:spcBef>
                <a:spcPts val="0"/>
              </a:spcBef>
              <a:buNone/>
            </a:pPr>
            <a:endParaRPr lang="en-US" sz="3500" dirty="0" smtClean="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25</a:t>
            </a:fld>
            <a:endParaRPr lang="en-US" dirty="0"/>
          </a:p>
        </p:txBody>
      </p:sp>
      <p:sp>
        <p:nvSpPr>
          <p:cNvPr id="7" name="Title 1"/>
          <p:cNvSpPr txBox="1">
            <a:spLocks/>
          </p:cNvSpPr>
          <p:nvPr/>
        </p:nvSpPr>
        <p:spPr>
          <a:xfrm>
            <a:off x="0" y="2038256"/>
            <a:ext cx="8913813" cy="609600"/>
          </a:xfrm>
          <a:prstGeom prst="rect">
            <a:avLst/>
          </a:prstGeom>
          <a:solidFill>
            <a:schemeClr val="accent2">
              <a:lumMod val="75000"/>
            </a:schemeClr>
          </a:solidFill>
        </p:spPr>
        <p:txBody>
          <a:bodyPr vert="horz" lIns="1188720" tIns="45720" rIns="274320" bIns="45720" rtlCol="0" anchor="ctr">
            <a:no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z="2800" dirty="0" smtClean="0"/>
              <a:t>Safety Reporting Plan</a:t>
            </a:r>
            <a:endParaRPr lang="en-US" sz="2800" dirty="0"/>
          </a:p>
        </p:txBody>
      </p:sp>
      <p:pic>
        <p:nvPicPr>
          <p:cNvPr id="8"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sp>
        <p:nvSpPr>
          <p:cNvPr id="6" name="Rectangle 5"/>
          <p:cNvSpPr/>
          <p:nvPr/>
        </p:nvSpPr>
        <p:spPr>
          <a:xfrm>
            <a:off x="1125630" y="3399050"/>
            <a:ext cx="6219067" cy="2824769"/>
          </a:xfrm>
          <a:prstGeom prst="rect">
            <a:avLst/>
          </a:prstGeom>
          <a:noFill/>
          <a:ln cmpd="thickThi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2820850599"/>
              </p:ext>
            </p:extLst>
          </p:nvPr>
        </p:nvGraphicFramePr>
        <p:xfrm>
          <a:off x="1302742" y="3431944"/>
          <a:ext cx="6258264" cy="3401364"/>
        </p:xfrm>
        <a:graphic>
          <a:graphicData uri="http://schemas.openxmlformats.org/drawingml/2006/table">
            <a:tbl>
              <a:tblPr firstRow="1" firstCol="1" bandRow="1">
                <a:tableStyleId>{2D5ABB26-0587-4C30-8999-92F81FD0307C}</a:tableStyleId>
              </a:tblPr>
              <a:tblGrid>
                <a:gridCol w="4540771"/>
                <a:gridCol w="1717493"/>
              </a:tblGrid>
              <a:tr h="355226">
                <a:tc>
                  <a:txBody>
                    <a:bodyPr/>
                    <a:lstStyle/>
                    <a:p>
                      <a:pPr marL="0" marR="0">
                        <a:lnSpc>
                          <a:spcPct val="115000"/>
                        </a:lnSpc>
                        <a:spcBef>
                          <a:spcPts val="0"/>
                        </a:spcBef>
                        <a:spcAft>
                          <a:spcPts val="0"/>
                        </a:spcAft>
                      </a:pPr>
                      <a:r>
                        <a:rPr kumimoji="0" lang="en-US" altLang="en-US" sz="1200" b="1" u="none" strike="noStrike" cap="none" normalizeH="0" baseline="0" dirty="0" smtClean="0">
                          <a:ln>
                            <a:noFill/>
                          </a:ln>
                          <a:effectLst/>
                          <a:latin typeface="Arial" panose="020B0604020202020204" pitchFamily="34" charset="0"/>
                          <a:cs typeface="Arial" panose="020B0604020202020204" pitchFamily="34" charset="0"/>
                        </a:rPr>
                        <a:t>Please review each calendar day for the following:</a:t>
                      </a:r>
                      <a:endParaRPr lang="en-US" sz="1200" b="1" dirty="0">
                        <a:effectLst/>
                        <a:latin typeface="Arial" panose="020B0604020202020204" pitchFamily="34" charset="0"/>
                        <a:ea typeface="Calibri"/>
                        <a:cs typeface="Arial" panose="020B0604020202020204" pitchFamily="34" charset="0"/>
                      </a:endParaRPr>
                    </a:p>
                  </a:txBody>
                  <a:tcPr marL="47556" marR="47556" marT="0" marB="0"/>
                </a:tc>
                <a:tc>
                  <a:txBody>
                    <a:bodyPr/>
                    <a:lstStyle/>
                    <a:p>
                      <a:pPr marL="0" marR="0">
                        <a:lnSpc>
                          <a:spcPct val="115000"/>
                        </a:lnSpc>
                        <a:spcBef>
                          <a:spcPts val="0"/>
                        </a:spcBef>
                        <a:spcAft>
                          <a:spcPts val="0"/>
                        </a:spcAft>
                        <a:tabLst>
                          <a:tab pos="721995" algn="l"/>
                        </a:tabLst>
                      </a:pPr>
                      <a:endParaRPr lang="en-US" sz="1200" dirty="0">
                        <a:effectLst/>
                        <a:latin typeface="Arial" panose="020B0604020202020204" pitchFamily="34" charset="0"/>
                        <a:ea typeface="Calibri"/>
                        <a:cs typeface="Arial" panose="020B0604020202020204" pitchFamily="34" charset="0"/>
                      </a:endParaRPr>
                    </a:p>
                  </a:txBody>
                  <a:tcPr marL="47556" marR="47556" marT="0" marB="0"/>
                </a:tc>
              </a:tr>
              <a:tr h="711448">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Withdrawal of support?</a:t>
                      </a:r>
                    </a:p>
                    <a:p>
                      <a:pPr marL="22860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Patient/family wishes to withdraw life support</a:t>
                      </a:r>
                    </a:p>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a:cs typeface="Arial" panose="020B0604020202020204" pitchFamily="34" charset="0"/>
                      </a:endParaRPr>
                    </a:p>
                  </a:txBody>
                  <a:tcPr marL="47556" marR="47556" marT="0" marB="0"/>
                </a:tc>
                <a:tc>
                  <a:txBody>
                    <a:bodyPr/>
                    <a:lstStyle/>
                    <a:p>
                      <a:pPr marL="0" marR="0">
                        <a:lnSpc>
                          <a:spcPct val="115000"/>
                        </a:lnSpc>
                        <a:spcBef>
                          <a:spcPts val="0"/>
                        </a:spcBef>
                        <a:spcAft>
                          <a:spcPts val="0"/>
                        </a:spcAft>
                        <a:tabLst>
                          <a:tab pos="721995" algn="l"/>
                        </a:tabLst>
                      </a:pPr>
                      <a:r>
                        <a:rPr lang="en-US" sz="1200">
                          <a:effectLst/>
                          <a:latin typeface="Arial" panose="020B0604020202020204" pitchFamily="34" charset="0"/>
                          <a:cs typeface="Arial" panose="020B0604020202020204" pitchFamily="34" charset="0"/>
                          <a:sym typeface="Wingdings"/>
                        </a:rPr>
                        <a:t></a:t>
                      </a:r>
                      <a:r>
                        <a:rPr lang="en-US" sz="1200">
                          <a:effectLst/>
                          <a:latin typeface="Arial" panose="020B0604020202020204" pitchFamily="34" charset="0"/>
                          <a:cs typeface="Arial" panose="020B0604020202020204" pitchFamily="34" charset="0"/>
                        </a:rPr>
                        <a:t> Yes	</a:t>
                      </a:r>
                      <a:r>
                        <a:rPr lang="en-US" sz="1200">
                          <a:effectLst/>
                          <a:latin typeface="Arial" panose="020B0604020202020204" pitchFamily="34" charset="0"/>
                          <a:cs typeface="Arial" panose="020B0604020202020204" pitchFamily="34" charset="0"/>
                          <a:sym typeface="Wingdings"/>
                        </a:rPr>
                        <a:t></a:t>
                      </a:r>
                      <a:r>
                        <a:rPr lang="en-US" sz="1200">
                          <a:effectLst/>
                          <a:latin typeface="Arial" panose="020B0604020202020204" pitchFamily="34" charset="0"/>
                          <a:cs typeface="Arial" panose="020B0604020202020204" pitchFamily="34" charset="0"/>
                        </a:rPr>
                        <a:t> No</a:t>
                      </a:r>
                      <a:endParaRPr lang="en-US" sz="1200">
                        <a:effectLst/>
                        <a:latin typeface="Arial" panose="020B0604020202020204" pitchFamily="34" charset="0"/>
                        <a:ea typeface="Calibri"/>
                        <a:cs typeface="Arial" panose="020B0604020202020204" pitchFamily="34" charset="0"/>
                      </a:endParaRPr>
                    </a:p>
                  </a:txBody>
                  <a:tcPr marL="47556" marR="47556" marT="0" marB="0"/>
                </a:tc>
              </a:tr>
              <a:tr h="470386">
                <a:tc>
                  <a:txBody>
                    <a:bodyPr/>
                    <a:lstStyle/>
                    <a:p>
                      <a:pPr marL="0" marR="0">
                        <a:lnSpc>
                          <a:spcPct val="115000"/>
                        </a:lnSpc>
                        <a:spcBef>
                          <a:spcPts val="0"/>
                        </a:spcBef>
                        <a:spcAft>
                          <a:spcPts val="0"/>
                        </a:spcAft>
                      </a:pPr>
                      <a:r>
                        <a:rPr lang="en-US" sz="1200" dirty="0" smtClean="0">
                          <a:effectLst/>
                          <a:latin typeface="Arial" panose="020B0604020202020204" pitchFamily="34" charset="0"/>
                          <a:cs typeface="Arial" panose="020B0604020202020204" pitchFamily="34" charset="0"/>
                        </a:rPr>
                        <a:t>[Specified events</a:t>
                      </a:r>
                      <a:r>
                        <a:rPr lang="en-US" sz="1200" baseline="0" dirty="0" smtClean="0">
                          <a:effectLst/>
                          <a:latin typeface="Arial" panose="020B0604020202020204" pitchFamily="34" charset="0"/>
                          <a:cs typeface="Arial" panose="020B0604020202020204" pitchFamily="34" charset="0"/>
                        </a:rPr>
                        <a:t> of interest]</a:t>
                      </a:r>
                      <a:endParaRPr lang="en-US" sz="1200" dirty="0">
                        <a:effectLst/>
                        <a:latin typeface="Arial" panose="020B0604020202020204" pitchFamily="34" charset="0"/>
                        <a:cs typeface="Arial" panose="020B0604020202020204" pitchFamily="34" charset="0"/>
                      </a:endParaRPr>
                    </a:p>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a:cs typeface="Arial" panose="020B0604020202020204" pitchFamily="34" charset="0"/>
                      </a:endParaRPr>
                    </a:p>
                  </a:txBody>
                  <a:tcPr marL="47556" marR="47556" marT="0" marB="0"/>
                </a:tc>
                <a:tc>
                  <a:txBody>
                    <a:bodyPr/>
                    <a:lstStyle/>
                    <a:p>
                      <a:pPr marL="0" marR="0">
                        <a:lnSpc>
                          <a:spcPct val="115000"/>
                        </a:lnSpc>
                        <a:spcBef>
                          <a:spcPts val="0"/>
                        </a:spcBef>
                        <a:spcAft>
                          <a:spcPts val="0"/>
                        </a:spcAft>
                        <a:tabLst>
                          <a:tab pos="721995" algn="l"/>
                        </a:tabLst>
                      </a:pPr>
                      <a:r>
                        <a:rPr lang="en-US" sz="1200">
                          <a:effectLst/>
                          <a:latin typeface="Arial" panose="020B0604020202020204" pitchFamily="34" charset="0"/>
                          <a:cs typeface="Arial" panose="020B0604020202020204" pitchFamily="34" charset="0"/>
                          <a:sym typeface="Wingdings"/>
                        </a:rPr>
                        <a:t></a:t>
                      </a:r>
                      <a:r>
                        <a:rPr lang="en-US" sz="1200">
                          <a:effectLst/>
                          <a:latin typeface="Arial" panose="020B0604020202020204" pitchFamily="34" charset="0"/>
                          <a:cs typeface="Arial" panose="020B0604020202020204" pitchFamily="34" charset="0"/>
                        </a:rPr>
                        <a:t> Yes	</a:t>
                      </a:r>
                      <a:r>
                        <a:rPr lang="en-US" sz="1200">
                          <a:effectLst/>
                          <a:latin typeface="Arial" panose="020B0604020202020204" pitchFamily="34" charset="0"/>
                          <a:cs typeface="Arial" panose="020B0604020202020204" pitchFamily="34" charset="0"/>
                          <a:sym typeface="Wingdings"/>
                        </a:rPr>
                        <a:t></a:t>
                      </a:r>
                      <a:r>
                        <a:rPr lang="en-US" sz="1200">
                          <a:effectLst/>
                          <a:latin typeface="Arial" panose="020B0604020202020204" pitchFamily="34" charset="0"/>
                          <a:cs typeface="Arial" panose="020B0604020202020204" pitchFamily="34" charset="0"/>
                        </a:rPr>
                        <a:t> No</a:t>
                      </a:r>
                      <a:endParaRPr lang="en-US" sz="1200">
                        <a:effectLst/>
                        <a:latin typeface="Arial" panose="020B0604020202020204" pitchFamily="34" charset="0"/>
                        <a:ea typeface="Calibri"/>
                        <a:cs typeface="Arial" panose="020B0604020202020204" pitchFamily="34" charset="0"/>
                      </a:endParaRPr>
                    </a:p>
                  </a:txBody>
                  <a:tcPr marL="47556" marR="47556" marT="0" marB="0"/>
                </a:tc>
              </a:tr>
              <a:tr h="940772">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Any other Adverse </a:t>
                      </a:r>
                      <a:r>
                        <a:rPr lang="en-US" sz="1200" dirty="0" smtClean="0">
                          <a:effectLst/>
                          <a:latin typeface="Arial" panose="020B0604020202020204" pitchFamily="34" charset="0"/>
                          <a:cs typeface="Arial" panose="020B0604020202020204" pitchFamily="34" charset="0"/>
                        </a:rPr>
                        <a:t>Events </a:t>
                      </a:r>
                      <a:r>
                        <a:rPr lang="en-US" sz="1200" dirty="0">
                          <a:effectLst/>
                          <a:latin typeface="Arial" panose="020B0604020202020204" pitchFamily="34" charset="0"/>
                          <a:cs typeface="Arial" panose="020B0604020202020204" pitchFamily="34" charset="0"/>
                        </a:rPr>
                        <a:t>that are unexpected based on the patient’s clinical condition, or suspected to be related to trial participation?</a:t>
                      </a:r>
                    </a:p>
                    <a:p>
                      <a:pPr marL="22860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Describe</a:t>
                      </a:r>
                      <a:r>
                        <a:rPr lang="en-US" sz="1200" dirty="0" smtClean="0">
                          <a:effectLst/>
                          <a:latin typeface="Arial" panose="020B0604020202020204" pitchFamily="34" charset="0"/>
                          <a:cs typeface="Arial" panose="020B0604020202020204" pitchFamily="34" charset="0"/>
                        </a:rPr>
                        <a:t>:</a:t>
                      </a:r>
                      <a:endParaRPr lang="en-US" sz="1200" dirty="0">
                        <a:effectLst/>
                        <a:latin typeface="Arial" panose="020B0604020202020204" pitchFamily="34" charset="0"/>
                        <a:cs typeface="Arial" panose="020B0604020202020204" pitchFamily="34" charset="0"/>
                      </a:endParaRPr>
                    </a:p>
                  </a:txBody>
                  <a:tcPr marL="47556" marR="47556" marT="0" marB="0"/>
                </a:tc>
                <a:tc>
                  <a:txBody>
                    <a:bodyPr/>
                    <a:lstStyle/>
                    <a:p>
                      <a:pPr marL="0" marR="0">
                        <a:lnSpc>
                          <a:spcPct val="115000"/>
                        </a:lnSpc>
                        <a:spcBef>
                          <a:spcPts val="0"/>
                        </a:spcBef>
                        <a:spcAft>
                          <a:spcPts val="0"/>
                        </a:spcAft>
                        <a:tabLst>
                          <a:tab pos="721995" algn="l"/>
                        </a:tabLst>
                      </a:pPr>
                      <a:r>
                        <a:rPr lang="en-US" sz="1200" dirty="0">
                          <a:effectLst/>
                          <a:latin typeface="Arial" panose="020B0604020202020204" pitchFamily="34" charset="0"/>
                          <a:cs typeface="Arial" panose="020B0604020202020204" pitchFamily="34" charset="0"/>
                          <a:sym typeface="Wingdings"/>
                        </a:rPr>
                        <a:t></a:t>
                      </a:r>
                      <a:r>
                        <a:rPr lang="en-US" sz="1200" dirty="0">
                          <a:effectLst/>
                          <a:latin typeface="Arial" panose="020B0604020202020204" pitchFamily="34" charset="0"/>
                          <a:cs typeface="Arial" panose="020B0604020202020204" pitchFamily="34" charset="0"/>
                        </a:rPr>
                        <a:t> Yes	</a:t>
                      </a:r>
                      <a:r>
                        <a:rPr lang="en-US" sz="1200" dirty="0">
                          <a:effectLst/>
                          <a:latin typeface="Arial" panose="020B0604020202020204" pitchFamily="34" charset="0"/>
                          <a:cs typeface="Arial" panose="020B0604020202020204" pitchFamily="34" charset="0"/>
                          <a:sym typeface="Wingdings"/>
                        </a:rPr>
                        <a:t></a:t>
                      </a:r>
                      <a:r>
                        <a:rPr lang="en-US" sz="1200" dirty="0">
                          <a:effectLst/>
                          <a:latin typeface="Arial" panose="020B0604020202020204" pitchFamily="34" charset="0"/>
                          <a:cs typeface="Arial" panose="020B0604020202020204" pitchFamily="34" charset="0"/>
                        </a:rPr>
                        <a:t> No</a:t>
                      </a:r>
                      <a:endParaRPr lang="en-US" sz="1200" dirty="0">
                        <a:effectLst/>
                        <a:latin typeface="Arial" panose="020B0604020202020204" pitchFamily="34" charset="0"/>
                        <a:ea typeface="Calibri"/>
                        <a:cs typeface="Arial" panose="020B0604020202020204" pitchFamily="34" charset="0"/>
                      </a:endParaRPr>
                    </a:p>
                  </a:txBody>
                  <a:tcPr marL="47556" marR="47556" marT="0" marB="0"/>
                </a:tc>
              </a:tr>
              <a:tr h="923532">
                <a:tc grid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b="1" dirty="0" smtClean="0">
                          <a:effectLst/>
                          <a:latin typeface="Arial" panose="020B0604020202020204" pitchFamily="34" charset="0"/>
                          <a:cs typeface="Arial" panose="020B0604020202020204" pitchFamily="34" charset="0"/>
                        </a:rPr>
                        <a:t>PI</a:t>
                      </a:r>
                      <a:r>
                        <a:rPr lang="en-US" sz="1200" b="1" baseline="0" dirty="0" smtClean="0">
                          <a:effectLst/>
                          <a:latin typeface="Arial" panose="020B0604020202020204" pitchFamily="34" charset="0"/>
                          <a:cs typeface="Arial" panose="020B0604020202020204" pitchFamily="34" charset="0"/>
                        </a:rPr>
                        <a:t> Signature: ________________________    Date of review: ________</a:t>
                      </a:r>
                      <a:endParaRPr lang="en-US" sz="1200" b="1" dirty="0" smtClean="0">
                        <a:effectLst/>
                        <a:latin typeface="Arial" panose="020B0604020202020204" pitchFamily="34" charset="0"/>
                        <a:cs typeface="Arial" panose="020B0604020202020204" pitchFamily="34" charset="0"/>
                      </a:endParaRPr>
                    </a:p>
                  </a:txBody>
                  <a:tcPr marL="47556" marR="47556" marT="0" marB="0"/>
                </a:tc>
                <a:tc hMerge="1">
                  <a:txBody>
                    <a:bodyPr/>
                    <a:lstStyle/>
                    <a:p>
                      <a:pPr marL="0" marR="0">
                        <a:lnSpc>
                          <a:spcPct val="115000"/>
                        </a:lnSpc>
                        <a:spcBef>
                          <a:spcPts val="0"/>
                        </a:spcBef>
                        <a:spcAft>
                          <a:spcPts val="0"/>
                        </a:spcAft>
                        <a:tabLst>
                          <a:tab pos="721995" algn="l"/>
                        </a:tabLst>
                      </a:pPr>
                      <a:endParaRPr lang="en-US" sz="1200" dirty="0">
                        <a:effectLst/>
                        <a:latin typeface="Arial" panose="020B0604020202020204" pitchFamily="34" charset="0"/>
                        <a:ea typeface="Calibri"/>
                        <a:cs typeface="Arial" panose="020B0604020202020204" pitchFamily="34" charset="0"/>
                      </a:endParaRPr>
                    </a:p>
                  </a:txBody>
                  <a:tcPr marL="47556" marR="47556" marT="0" marB="0"/>
                </a:tc>
              </a:tr>
            </a:tbl>
          </a:graphicData>
        </a:graphic>
      </p:graphicFrame>
    </p:spTree>
    <p:extLst>
      <p:ext uri="{BB962C8B-B14F-4D97-AF65-F5344CB8AC3E}">
        <p14:creationId xmlns:p14="http://schemas.microsoft.com/office/powerpoint/2010/main" val="23204569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Critical Care Research: </a:t>
            </a:r>
            <a:r>
              <a:rPr lang="en-US" dirty="0" smtClean="0"/>
              <a:t>Source Documentation</a:t>
            </a:r>
            <a:endParaRPr lang="en-US" dirty="0"/>
          </a:p>
        </p:txBody>
      </p:sp>
      <p:sp>
        <p:nvSpPr>
          <p:cNvPr id="3" name="Content Placeholder 2"/>
          <p:cNvSpPr>
            <a:spLocks noGrp="1"/>
          </p:cNvSpPr>
          <p:nvPr>
            <p:ph idx="1"/>
          </p:nvPr>
        </p:nvSpPr>
        <p:spPr>
          <a:xfrm>
            <a:off x="1114424" y="2286000"/>
            <a:ext cx="7610476" cy="3980329"/>
          </a:xfrm>
        </p:spPr>
        <p:txBody>
          <a:bodyPr>
            <a:noAutofit/>
          </a:bodyPr>
          <a:lstStyle/>
          <a:p>
            <a:r>
              <a:rPr lang="en-US" sz="2200" dirty="0" smtClean="0"/>
              <a:t>Working with the medical record</a:t>
            </a:r>
          </a:p>
          <a:p>
            <a:r>
              <a:rPr lang="en-US" sz="2200" dirty="0" smtClean="0"/>
              <a:t>Working outside the medical record</a:t>
            </a:r>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26</a:t>
            </a:fld>
            <a:endParaRPr lang="en-US" dirty="0"/>
          </a:p>
        </p:txBody>
      </p:sp>
      <p:pic>
        <p:nvPicPr>
          <p:cNvPr id="7"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spTree>
    <p:extLst>
      <p:ext uri="{BB962C8B-B14F-4D97-AF65-F5344CB8AC3E}">
        <p14:creationId xmlns:p14="http://schemas.microsoft.com/office/powerpoint/2010/main" val="11487036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797019"/>
          </a:xfrm>
        </p:spPr>
        <p:txBody>
          <a:bodyPr>
            <a:normAutofit fontScale="90000"/>
          </a:bodyPr>
          <a:lstStyle/>
          <a:p>
            <a:r>
              <a:rPr lang="en-US" dirty="0"/>
              <a:t>Critical Care Research: Source Documentation</a:t>
            </a:r>
          </a:p>
        </p:txBody>
      </p:sp>
      <p:sp>
        <p:nvSpPr>
          <p:cNvPr id="3" name="Content Placeholder 2"/>
          <p:cNvSpPr>
            <a:spLocks noGrp="1"/>
          </p:cNvSpPr>
          <p:nvPr>
            <p:ph idx="1"/>
          </p:nvPr>
        </p:nvSpPr>
        <p:spPr>
          <a:xfrm>
            <a:off x="1114424" y="2857500"/>
            <a:ext cx="7610476" cy="3622634"/>
          </a:xfrm>
        </p:spPr>
        <p:txBody>
          <a:bodyPr>
            <a:normAutofit/>
          </a:bodyPr>
          <a:lstStyle/>
          <a:p>
            <a:r>
              <a:rPr lang="en-US" dirty="0" smtClean="0"/>
              <a:t>Have a plan for where each data point comes from</a:t>
            </a:r>
          </a:p>
          <a:p>
            <a:pPr lvl="1"/>
            <a:r>
              <a:rPr lang="en-US" dirty="0" smtClean="0"/>
              <a:t>Which medical record system? </a:t>
            </a:r>
            <a:r>
              <a:rPr lang="en-US" dirty="0" err="1" smtClean="0"/>
              <a:t>MetaVision</a:t>
            </a:r>
            <a:r>
              <a:rPr lang="en-US" dirty="0" smtClean="0"/>
              <a:t>, OMR, </a:t>
            </a:r>
            <a:r>
              <a:rPr lang="en-US" dirty="0" err="1" smtClean="0"/>
              <a:t>PIMS</a:t>
            </a:r>
            <a:r>
              <a:rPr lang="en-US" dirty="0" smtClean="0"/>
              <a:t>, POE</a:t>
            </a:r>
          </a:p>
          <a:p>
            <a:pPr lvl="1"/>
            <a:r>
              <a:rPr lang="en-US" dirty="0" smtClean="0"/>
              <a:t>Which section?</a:t>
            </a:r>
          </a:p>
          <a:p>
            <a:pPr lvl="1"/>
            <a:r>
              <a:rPr lang="en-US" dirty="0" smtClean="0"/>
              <a:t>Temporal resolution</a:t>
            </a:r>
          </a:p>
          <a:p>
            <a:pPr lvl="1"/>
            <a:r>
              <a:rPr lang="en-US" dirty="0" smtClean="0"/>
              <a:t>Parameters, restrictions, exceptions</a:t>
            </a:r>
            <a:endParaRPr lang="en-US" dirty="0"/>
          </a:p>
          <a:p>
            <a:r>
              <a:rPr lang="en-US" dirty="0" smtClean="0"/>
              <a:t>Hospital medical record should be used to fullest extent possible</a:t>
            </a:r>
          </a:p>
          <a:p>
            <a:pPr lvl="1"/>
            <a:r>
              <a:rPr lang="en-US" dirty="0" smtClean="0"/>
              <a:t>Adding items to </a:t>
            </a:r>
            <a:r>
              <a:rPr lang="en-US" dirty="0" err="1" smtClean="0"/>
              <a:t>EMR</a:t>
            </a:r>
            <a:r>
              <a:rPr lang="en-US" dirty="0" smtClean="0"/>
              <a:t>: </a:t>
            </a:r>
            <a:r>
              <a:rPr lang="en-US" smtClean="0"/>
              <a:t>ask nurse/ RT</a:t>
            </a:r>
            <a:endParaRPr lang="en-US" dirty="0" smtClean="0"/>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27</a:t>
            </a:fld>
            <a:endParaRPr lang="en-US" dirty="0"/>
          </a:p>
        </p:txBody>
      </p:sp>
      <p:sp>
        <p:nvSpPr>
          <p:cNvPr id="7" name="Title 1"/>
          <p:cNvSpPr txBox="1">
            <a:spLocks/>
          </p:cNvSpPr>
          <p:nvPr/>
        </p:nvSpPr>
        <p:spPr>
          <a:xfrm>
            <a:off x="0" y="2038256"/>
            <a:ext cx="8913813" cy="609600"/>
          </a:xfrm>
          <a:prstGeom prst="rect">
            <a:avLst/>
          </a:prstGeom>
          <a:solidFill>
            <a:schemeClr val="accent2">
              <a:lumMod val="75000"/>
            </a:schemeClr>
          </a:solidFill>
        </p:spPr>
        <p:txBody>
          <a:bodyPr vert="horz" lIns="1188720" tIns="45720" rIns="274320" bIns="45720" rtlCol="0" anchor="ctr">
            <a:no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z="2800" dirty="0" smtClean="0"/>
              <a:t>Medical Record</a:t>
            </a:r>
            <a:endParaRPr lang="en-US" sz="2800" dirty="0"/>
          </a:p>
        </p:txBody>
      </p:sp>
      <p:pic>
        <p:nvPicPr>
          <p:cNvPr id="8"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spTree>
    <p:extLst>
      <p:ext uri="{BB962C8B-B14F-4D97-AF65-F5344CB8AC3E}">
        <p14:creationId xmlns:p14="http://schemas.microsoft.com/office/powerpoint/2010/main" val="34681908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797019"/>
          </a:xfrm>
        </p:spPr>
        <p:txBody>
          <a:bodyPr>
            <a:normAutofit fontScale="90000"/>
          </a:bodyPr>
          <a:lstStyle/>
          <a:p>
            <a:r>
              <a:rPr lang="en-US" dirty="0"/>
              <a:t>Critical Care Research: Source Documentation</a:t>
            </a:r>
          </a:p>
        </p:txBody>
      </p:sp>
      <p:sp>
        <p:nvSpPr>
          <p:cNvPr id="3" name="Content Placeholder 2"/>
          <p:cNvSpPr>
            <a:spLocks noGrp="1"/>
          </p:cNvSpPr>
          <p:nvPr>
            <p:ph idx="1"/>
          </p:nvPr>
        </p:nvSpPr>
        <p:spPr>
          <a:xfrm>
            <a:off x="1114424" y="2857500"/>
            <a:ext cx="7610476" cy="3622634"/>
          </a:xfrm>
        </p:spPr>
        <p:txBody>
          <a:bodyPr>
            <a:normAutofit/>
          </a:bodyPr>
          <a:lstStyle/>
          <a:p>
            <a:r>
              <a:rPr lang="en-US" dirty="0" smtClean="0"/>
              <a:t>Examples of SOP / annotated CRF</a:t>
            </a:r>
          </a:p>
          <a:p>
            <a:r>
              <a:rPr lang="en-US" dirty="0" smtClean="0"/>
              <a:t>  </a:t>
            </a:r>
            <a:endParaRPr lang="en-US" dirty="0"/>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28</a:t>
            </a:fld>
            <a:endParaRPr lang="en-US" dirty="0"/>
          </a:p>
        </p:txBody>
      </p:sp>
      <p:sp>
        <p:nvSpPr>
          <p:cNvPr id="7" name="Title 1"/>
          <p:cNvSpPr txBox="1">
            <a:spLocks/>
          </p:cNvSpPr>
          <p:nvPr/>
        </p:nvSpPr>
        <p:spPr>
          <a:xfrm>
            <a:off x="0" y="2038256"/>
            <a:ext cx="8913813" cy="609600"/>
          </a:xfrm>
          <a:prstGeom prst="rect">
            <a:avLst/>
          </a:prstGeom>
          <a:solidFill>
            <a:schemeClr val="accent2">
              <a:lumMod val="75000"/>
            </a:schemeClr>
          </a:solidFill>
        </p:spPr>
        <p:txBody>
          <a:bodyPr vert="horz" lIns="1188720" tIns="45720" rIns="274320" bIns="45720" rtlCol="0" anchor="ctr">
            <a:no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z="2800" dirty="0" smtClean="0"/>
              <a:t>Medical Record</a:t>
            </a:r>
            <a:endParaRPr lang="en-US" sz="2800" dirty="0"/>
          </a:p>
        </p:txBody>
      </p:sp>
      <p:pic>
        <p:nvPicPr>
          <p:cNvPr id="8"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0888" y="3372803"/>
            <a:ext cx="8162925" cy="18192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3075"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0888" y="5551805"/>
            <a:ext cx="2905125" cy="4476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937936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797019"/>
          </a:xfrm>
        </p:spPr>
        <p:txBody>
          <a:bodyPr>
            <a:normAutofit fontScale="90000"/>
          </a:bodyPr>
          <a:lstStyle/>
          <a:p>
            <a:r>
              <a:rPr lang="en-US" dirty="0"/>
              <a:t>Critical Care Research: Source Documentation</a:t>
            </a:r>
          </a:p>
        </p:txBody>
      </p:sp>
      <p:sp>
        <p:nvSpPr>
          <p:cNvPr id="3" name="Content Placeholder 2"/>
          <p:cNvSpPr>
            <a:spLocks noGrp="1"/>
          </p:cNvSpPr>
          <p:nvPr>
            <p:ph idx="1"/>
          </p:nvPr>
        </p:nvSpPr>
        <p:spPr>
          <a:xfrm>
            <a:off x="1114424" y="2857500"/>
            <a:ext cx="7610476" cy="3622634"/>
          </a:xfrm>
        </p:spPr>
        <p:txBody>
          <a:bodyPr>
            <a:normAutofit/>
          </a:bodyPr>
          <a:lstStyle/>
          <a:p>
            <a:r>
              <a:rPr lang="en-US" dirty="0" smtClean="0"/>
              <a:t>Use charted clinical data for calculating severity of illness scores – make calculation transparent</a:t>
            </a:r>
            <a:endParaRPr lang="en-US" dirty="0"/>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29</a:t>
            </a:fld>
            <a:endParaRPr lang="en-US" dirty="0"/>
          </a:p>
        </p:txBody>
      </p:sp>
      <p:sp>
        <p:nvSpPr>
          <p:cNvPr id="7" name="Title 1"/>
          <p:cNvSpPr txBox="1">
            <a:spLocks/>
          </p:cNvSpPr>
          <p:nvPr/>
        </p:nvSpPr>
        <p:spPr>
          <a:xfrm>
            <a:off x="0" y="2038256"/>
            <a:ext cx="8913813" cy="609600"/>
          </a:xfrm>
          <a:prstGeom prst="rect">
            <a:avLst/>
          </a:prstGeom>
          <a:solidFill>
            <a:schemeClr val="accent2">
              <a:lumMod val="75000"/>
            </a:schemeClr>
          </a:solidFill>
        </p:spPr>
        <p:txBody>
          <a:bodyPr vert="horz" lIns="1188720" tIns="45720" rIns="274320" bIns="45720" rtlCol="0" anchor="ctr">
            <a:no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z="2800" dirty="0" smtClean="0"/>
              <a:t>Medical Record</a:t>
            </a:r>
            <a:endParaRPr lang="en-US" sz="2800" dirty="0"/>
          </a:p>
        </p:txBody>
      </p:sp>
      <p:pic>
        <p:nvPicPr>
          <p:cNvPr id="8"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pic>
        <p:nvPicPr>
          <p:cNvPr id="6" name="Picture 5" descr="sofa score.gi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3517275"/>
            <a:ext cx="8913814" cy="3349046"/>
          </a:xfrm>
          <a:prstGeom prst="rect">
            <a:avLst/>
          </a:prstGeom>
        </p:spPr>
      </p:pic>
    </p:spTree>
    <p:extLst>
      <p:ext uri="{BB962C8B-B14F-4D97-AF65-F5344CB8AC3E}">
        <p14:creationId xmlns:p14="http://schemas.microsoft.com/office/powerpoint/2010/main" val="917829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Topics</a:t>
            </a:r>
            <a:endParaRPr lang="en-US" dirty="0"/>
          </a:p>
        </p:txBody>
      </p:sp>
      <p:sp>
        <p:nvSpPr>
          <p:cNvPr id="3" name="Content Placeholder 2"/>
          <p:cNvSpPr>
            <a:spLocks noGrp="1"/>
          </p:cNvSpPr>
          <p:nvPr>
            <p:ph idx="1"/>
          </p:nvPr>
        </p:nvSpPr>
        <p:spPr>
          <a:xfrm>
            <a:off x="1114424" y="2310581"/>
            <a:ext cx="7610476" cy="4258493"/>
          </a:xfrm>
        </p:spPr>
        <p:txBody>
          <a:bodyPr>
            <a:normAutofit fontScale="77500" lnSpcReduction="20000"/>
          </a:bodyPr>
          <a:lstStyle/>
          <a:p>
            <a:r>
              <a:rPr lang="en-US" sz="2400" dirty="0"/>
              <a:t>Logistics</a:t>
            </a:r>
          </a:p>
          <a:p>
            <a:pPr lvl="1"/>
            <a:r>
              <a:rPr lang="en-US" sz="2200" dirty="0"/>
              <a:t>Study Team</a:t>
            </a:r>
          </a:p>
          <a:p>
            <a:pPr lvl="1"/>
            <a:r>
              <a:rPr lang="en-US" sz="2200" dirty="0"/>
              <a:t>Medical Team </a:t>
            </a:r>
            <a:endParaRPr lang="en-US" sz="2200" dirty="0" smtClean="0"/>
          </a:p>
          <a:p>
            <a:r>
              <a:rPr lang="en-US" sz="2600" dirty="0" smtClean="0"/>
              <a:t>Substitute Decision Makers</a:t>
            </a:r>
          </a:p>
          <a:p>
            <a:pPr lvl="1"/>
            <a:r>
              <a:rPr lang="en-US" sz="2200" dirty="0" smtClean="0"/>
              <a:t>Who</a:t>
            </a:r>
          </a:p>
          <a:p>
            <a:pPr lvl="1"/>
            <a:r>
              <a:rPr lang="en-US" sz="2200" dirty="0" smtClean="0"/>
              <a:t>How</a:t>
            </a:r>
            <a:endParaRPr lang="en-US" sz="2200" dirty="0"/>
          </a:p>
          <a:p>
            <a:r>
              <a:rPr lang="en-US" sz="2400" dirty="0" smtClean="0"/>
              <a:t>Regulatory Considerations</a:t>
            </a:r>
          </a:p>
          <a:p>
            <a:pPr lvl="1"/>
            <a:r>
              <a:rPr lang="en-US" sz="2000" dirty="0"/>
              <a:t>Recruiting &amp; Consenting Plan</a:t>
            </a:r>
          </a:p>
          <a:p>
            <a:pPr lvl="1"/>
            <a:r>
              <a:rPr lang="en-US" sz="2000" dirty="0" smtClean="0"/>
              <a:t>Safety Reporting Plan</a:t>
            </a:r>
            <a:endParaRPr lang="en-US" sz="2000" dirty="0"/>
          </a:p>
          <a:p>
            <a:r>
              <a:rPr lang="en-US" sz="2400" dirty="0" smtClean="0"/>
              <a:t>Source Documentation</a:t>
            </a:r>
          </a:p>
          <a:p>
            <a:pPr lvl="1"/>
            <a:r>
              <a:rPr lang="en-US" sz="2200" dirty="0" smtClean="0"/>
              <a:t>Working with the </a:t>
            </a:r>
            <a:r>
              <a:rPr lang="en-US" sz="2200" dirty="0" err="1" smtClean="0"/>
              <a:t>EMR</a:t>
            </a:r>
            <a:endParaRPr lang="en-US" sz="2200" dirty="0" smtClean="0"/>
          </a:p>
          <a:p>
            <a:pPr lvl="1"/>
            <a:r>
              <a:rPr lang="en-US" sz="2200" dirty="0" smtClean="0"/>
              <a:t>Components of severity of illness scores</a:t>
            </a:r>
            <a:endParaRPr lang="en-US" sz="2200" dirty="0"/>
          </a:p>
        </p:txBody>
      </p:sp>
      <p:sp>
        <p:nvSpPr>
          <p:cNvPr id="4" name="Date Placeholder 3"/>
          <p:cNvSpPr>
            <a:spLocks noGrp="1"/>
          </p:cNvSpPr>
          <p:nvPr>
            <p:ph type="dt" sz="half" idx="10"/>
          </p:nvPr>
        </p:nvSpPr>
        <p:spPr/>
        <p:txBody>
          <a:bodyPr/>
          <a:lstStyle/>
          <a:p>
            <a:r>
              <a:rPr lang="en-US" smtClean="0"/>
              <a:t>1/8/15</a:t>
            </a:r>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t>3</a:t>
            </a:fld>
            <a:endParaRPr lang="en-US"/>
          </a:p>
        </p:txBody>
      </p:sp>
      <p:pic>
        <p:nvPicPr>
          <p:cNvPr id="9" name="Picture 8"/>
          <p:cNvPicPr>
            <a:picLocks noChangeAspect="1"/>
          </p:cNvPicPr>
          <p:nvPr/>
        </p:nvPicPr>
        <p:blipFill rotWithShape="1">
          <a:blip r:embed="rId2"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pic>
        <p:nvPicPr>
          <p:cNvPr id="10"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45103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797019"/>
          </a:xfrm>
        </p:spPr>
        <p:txBody>
          <a:bodyPr>
            <a:normAutofit fontScale="90000"/>
          </a:bodyPr>
          <a:lstStyle/>
          <a:p>
            <a:r>
              <a:rPr lang="en-US" dirty="0"/>
              <a:t>Critical Care Research: Source Documentation</a:t>
            </a:r>
          </a:p>
        </p:txBody>
      </p:sp>
      <p:sp>
        <p:nvSpPr>
          <p:cNvPr id="3" name="Content Placeholder 2"/>
          <p:cNvSpPr>
            <a:spLocks noGrp="1"/>
          </p:cNvSpPr>
          <p:nvPr>
            <p:ph idx="1"/>
          </p:nvPr>
        </p:nvSpPr>
        <p:spPr>
          <a:xfrm>
            <a:off x="1114424" y="2857500"/>
            <a:ext cx="7610476" cy="3622634"/>
          </a:xfrm>
        </p:spPr>
        <p:txBody>
          <a:bodyPr>
            <a:normAutofit/>
          </a:bodyPr>
          <a:lstStyle/>
          <a:p>
            <a:r>
              <a:rPr lang="en-US" dirty="0" smtClean="0"/>
              <a:t>Adding items to the medical record</a:t>
            </a:r>
          </a:p>
          <a:p>
            <a:pPr lvl="1"/>
            <a:r>
              <a:rPr lang="en-US" dirty="0" smtClean="0"/>
              <a:t>Administration of research drugs should be charted in MAR per standard nursing / RT practice</a:t>
            </a:r>
          </a:p>
          <a:p>
            <a:pPr lvl="1"/>
            <a:r>
              <a:rPr lang="en-US" dirty="0" smtClean="0"/>
              <a:t>Charting vital signs at study-driven intervals can be arranged (discuss prior to study start with nurse manager)</a:t>
            </a:r>
          </a:p>
          <a:p>
            <a:pPr lvl="1"/>
            <a:r>
              <a:rPr lang="en-US" dirty="0" smtClean="0"/>
              <a:t>Charting ventilator settings at study-driven intervals can be arranged (respiratory therapy supervisor)</a:t>
            </a:r>
            <a:endParaRPr lang="en-US" dirty="0"/>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30</a:t>
            </a:fld>
            <a:endParaRPr lang="en-US" dirty="0"/>
          </a:p>
        </p:txBody>
      </p:sp>
      <p:sp>
        <p:nvSpPr>
          <p:cNvPr id="7" name="Title 1"/>
          <p:cNvSpPr txBox="1">
            <a:spLocks/>
          </p:cNvSpPr>
          <p:nvPr/>
        </p:nvSpPr>
        <p:spPr>
          <a:xfrm>
            <a:off x="0" y="2038256"/>
            <a:ext cx="8913813" cy="609600"/>
          </a:xfrm>
          <a:prstGeom prst="rect">
            <a:avLst/>
          </a:prstGeom>
          <a:solidFill>
            <a:schemeClr val="accent2">
              <a:lumMod val="75000"/>
            </a:schemeClr>
          </a:solidFill>
        </p:spPr>
        <p:txBody>
          <a:bodyPr vert="horz" lIns="1188720" tIns="45720" rIns="274320" bIns="45720" rtlCol="0" anchor="ctr">
            <a:no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z="2800" dirty="0" smtClean="0"/>
              <a:t>Medical Record</a:t>
            </a:r>
            <a:endParaRPr lang="en-US" sz="2800" dirty="0"/>
          </a:p>
        </p:txBody>
      </p:sp>
      <p:pic>
        <p:nvPicPr>
          <p:cNvPr id="8"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spTree>
    <p:extLst>
      <p:ext uri="{BB962C8B-B14F-4D97-AF65-F5344CB8AC3E}">
        <p14:creationId xmlns:p14="http://schemas.microsoft.com/office/powerpoint/2010/main" val="13899883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797019"/>
          </a:xfrm>
        </p:spPr>
        <p:txBody>
          <a:bodyPr>
            <a:normAutofit fontScale="90000"/>
          </a:bodyPr>
          <a:lstStyle/>
          <a:p>
            <a:r>
              <a:rPr lang="en-US" dirty="0"/>
              <a:t>Critical Care Research: Source Documentation</a:t>
            </a:r>
          </a:p>
        </p:txBody>
      </p:sp>
      <p:sp>
        <p:nvSpPr>
          <p:cNvPr id="3" name="Content Placeholder 2"/>
          <p:cNvSpPr>
            <a:spLocks noGrp="1"/>
          </p:cNvSpPr>
          <p:nvPr>
            <p:ph idx="1"/>
          </p:nvPr>
        </p:nvSpPr>
        <p:spPr>
          <a:xfrm>
            <a:off x="1114424" y="2857500"/>
            <a:ext cx="7610476" cy="3622634"/>
          </a:xfrm>
        </p:spPr>
        <p:txBody>
          <a:bodyPr>
            <a:normAutofit/>
          </a:bodyPr>
          <a:lstStyle/>
          <a:p>
            <a:r>
              <a:rPr lang="en-US" dirty="0" smtClean="0"/>
              <a:t>Some items are not captured in the medical record</a:t>
            </a:r>
          </a:p>
          <a:p>
            <a:pPr lvl="1"/>
            <a:r>
              <a:rPr lang="en-US" dirty="0" smtClean="0"/>
              <a:t>Recurring research assessments</a:t>
            </a:r>
          </a:p>
          <a:p>
            <a:pPr lvl="1"/>
            <a:r>
              <a:rPr lang="en-US" dirty="0" smtClean="0"/>
              <a:t>Specialized equipment output</a:t>
            </a:r>
          </a:p>
          <a:p>
            <a:pPr marL="349250" lvl="1" indent="0">
              <a:buNone/>
            </a:pPr>
            <a:endParaRPr lang="en-US" dirty="0"/>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31</a:t>
            </a:fld>
            <a:endParaRPr lang="en-US" dirty="0"/>
          </a:p>
        </p:txBody>
      </p:sp>
      <p:sp>
        <p:nvSpPr>
          <p:cNvPr id="7" name="Title 1"/>
          <p:cNvSpPr txBox="1">
            <a:spLocks/>
          </p:cNvSpPr>
          <p:nvPr/>
        </p:nvSpPr>
        <p:spPr>
          <a:xfrm>
            <a:off x="0" y="2038256"/>
            <a:ext cx="8913813" cy="609600"/>
          </a:xfrm>
          <a:prstGeom prst="rect">
            <a:avLst/>
          </a:prstGeom>
          <a:solidFill>
            <a:schemeClr val="accent2">
              <a:lumMod val="75000"/>
            </a:schemeClr>
          </a:solidFill>
        </p:spPr>
        <p:txBody>
          <a:bodyPr vert="horz" lIns="1188720" tIns="45720" rIns="274320" bIns="45720" rtlCol="0" anchor="ctr">
            <a:no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z="2800" dirty="0" smtClean="0"/>
              <a:t>Bedside Data Collection</a:t>
            </a:r>
            <a:endParaRPr lang="en-US" sz="2800" dirty="0"/>
          </a:p>
        </p:txBody>
      </p:sp>
      <p:pic>
        <p:nvPicPr>
          <p:cNvPr id="8"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spTree>
    <p:extLst>
      <p:ext uri="{BB962C8B-B14F-4D97-AF65-F5344CB8AC3E}">
        <p14:creationId xmlns:p14="http://schemas.microsoft.com/office/powerpoint/2010/main" val="14058941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797019"/>
          </a:xfrm>
        </p:spPr>
        <p:txBody>
          <a:bodyPr>
            <a:normAutofit fontScale="90000"/>
          </a:bodyPr>
          <a:lstStyle/>
          <a:p>
            <a:r>
              <a:rPr lang="en-US" dirty="0"/>
              <a:t>Critical Care Research: Source Documentation</a:t>
            </a:r>
          </a:p>
        </p:txBody>
      </p:sp>
      <p:sp>
        <p:nvSpPr>
          <p:cNvPr id="3" name="Content Placeholder 2"/>
          <p:cNvSpPr>
            <a:spLocks noGrp="1"/>
          </p:cNvSpPr>
          <p:nvPr>
            <p:ph idx="1"/>
          </p:nvPr>
        </p:nvSpPr>
        <p:spPr>
          <a:xfrm>
            <a:off x="1114424" y="2857500"/>
            <a:ext cx="7610476" cy="3622634"/>
          </a:xfrm>
        </p:spPr>
        <p:txBody>
          <a:bodyPr>
            <a:normAutofit/>
          </a:bodyPr>
          <a:lstStyle/>
          <a:p>
            <a:r>
              <a:rPr lang="en-US" dirty="0" smtClean="0"/>
              <a:t>Record components of assessments: severity of illness composite scores, cognitive assessments, quality of recovery scores</a:t>
            </a:r>
          </a:p>
          <a:p>
            <a:r>
              <a:rPr lang="en-US" dirty="0" smtClean="0"/>
              <a:t>Training of assessor should be documented/standardized</a:t>
            </a:r>
          </a:p>
          <a:p>
            <a:pPr marL="349250" lvl="1" indent="0">
              <a:buNone/>
            </a:pPr>
            <a:endParaRPr lang="en-US" dirty="0"/>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32</a:t>
            </a:fld>
            <a:endParaRPr lang="en-US" dirty="0"/>
          </a:p>
        </p:txBody>
      </p:sp>
      <p:sp>
        <p:nvSpPr>
          <p:cNvPr id="7" name="Title 1"/>
          <p:cNvSpPr txBox="1">
            <a:spLocks/>
          </p:cNvSpPr>
          <p:nvPr/>
        </p:nvSpPr>
        <p:spPr>
          <a:xfrm>
            <a:off x="0" y="2038256"/>
            <a:ext cx="8913813" cy="609600"/>
          </a:xfrm>
          <a:prstGeom prst="rect">
            <a:avLst/>
          </a:prstGeom>
          <a:solidFill>
            <a:schemeClr val="accent2">
              <a:lumMod val="75000"/>
            </a:schemeClr>
          </a:solidFill>
        </p:spPr>
        <p:txBody>
          <a:bodyPr vert="horz" lIns="1188720" tIns="45720" rIns="274320" bIns="45720" rtlCol="0" anchor="ctr">
            <a:no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z="2800" dirty="0" smtClean="0"/>
              <a:t>Bedside Data Collection</a:t>
            </a:r>
            <a:endParaRPr lang="en-US" sz="2800" dirty="0"/>
          </a:p>
        </p:txBody>
      </p:sp>
      <p:pic>
        <p:nvPicPr>
          <p:cNvPr id="8"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spTree>
    <p:extLst>
      <p:ext uri="{BB962C8B-B14F-4D97-AF65-F5344CB8AC3E}">
        <p14:creationId xmlns:p14="http://schemas.microsoft.com/office/powerpoint/2010/main" val="3960576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797019"/>
          </a:xfrm>
        </p:spPr>
        <p:txBody>
          <a:bodyPr>
            <a:normAutofit fontScale="90000"/>
          </a:bodyPr>
          <a:lstStyle/>
          <a:p>
            <a:r>
              <a:rPr lang="en-US" dirty="0"/>
              <a:t>Critical Care Research: Source Documentation</a:t>
            </a:r>
          </a:p>
        </p:txBody>
      </p:sp>
      <p:sp>
        <p:nvSpPr>
          <p:cNvPr id="3" name="Content Placeholder 2"/>
          <p:cNvSpPr>
            <a:spLocks noGrp="1"/>
          </p:cNvSpPr>
          <p:nvPr>
            <p:ph idx="1"/>
          </p:nvPr>
        </p:nvSpPr>
        <p:spPr>
          <a:xfrm>
            <a:off x="1114424" y="2857500"/>
            <a:ext cx="7610476" cy="3622634"/>
          </a:xfrm>
        </p:spPr>
        <p:txBody>
          <a:bodyPr>
            <a:normAutofit/>
          </a:bodyPr>
          <a:lstStyle/>
          <a:p>
            <a:r>
              <a:rPr lang="en-US" dirty="0" smtClean="0"/>
              <a:t>Record components of assessments: severity of illness composite scores, cognitive assessments, quality of recovery scores</a:t>
            </a:r>
          </a:p>
          <a:p>
            <a:r>
              <a:rPr lang="en-US" dirty="0" smtClean="0"/>
              <a:t>Training of assessor should be documented/standardized</a:t>
            </a:r>
          </a:p>
          <a:p>
            <a:pPr marL="349250" lvl="1" indent="0">
              <a:buNone/>
            </a:pPr>
            <a:endParaRPr lang="en-US" dirty="0"/>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33</a:t>
            </a:fld>
            <a:endParaRPr lang="en-US" dirty="0"/>
          </a:p>
        </p:txBody>
      </p:sp>
      <p:pic>
        <p:nvPicPr>
          <p:cNvPr id="8"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pic>
        <p:nvPicPr>
          <p:cNvPr id="6" name="Picture 5" descr="table1Charlson_RPA.jp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1114424" y="2065800"/>
            <a:ext cx="7863652" cy="4800521"/>
          </a:xfrm>
          <a:prstGeom prst="rect">
            <a:avLst/>
          </a:prstGeom>
        </p:spPr>
      </p:pic>
    </p:spTree>
    <p:extLst>
      <p:ext uri="{BB962C8B-B14F-4D97-AF65-F5344CB8AC3E}">
        <p14:creationId xmlns:p14="http://schemas.microsoft.com/office/powerpoint/2010/main" val="39820696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797019"/>
          </a:xfrm>
        </p:spPr>
        <p:txBody>
          <a:bodyPr>
            <a:normAutofit fontScale="90000"/>
          </a:bodyPr>
          <a:lstStyle/>
          <a:p>
            <a:r>
              <a:rPr lang="en-US" dirty="0"/>
              <a:t>Critical Care Research: Source Documentation</a:t>
            </a:r>
          </a:p>
        </p:txBody>
      </p:sp>
      <p:sp>
        <p:nvSpPr>
          <p:cNvPr id="3" name="Content Placeholder 2"/>
          <p:cNvSpPr>
            <a:spLocks noGrp="1"/>
          </p:cNvSpPr>
          <p:nvPr>
            <p:ph idx="1"/>
          </p:nvPr>
        </p:nvSpPr>
        <p:spPr>
          <a:xfrm>
            <a:off x="1114424" y="2857500"/>
            <a:ext cx="7610476" cy="3622634"/>
          </a:xfrm>
        </p:spPr>
        <p:txBody>
          <a:bodyPr>
            <a:normAutofit/>
          </a:bodyPr>
          <a:lstStyle/>
          <a:p>
            <a:r>
              <a:rPr lang="en-US" dirty="0" smtClean="0"/>
              <a:t>If using specialized equipment, be clear about operator, training. </a:t>
            </a:r>
          </a:p>
          <a:p>
            <a:r>
              <a:rPr lang="en-US" dirty="0" smtClean="0"/>
              <a:t>Most equipment currently available has capability to store/export data. Work with manufacturer.</a:t>
            </a:r>
          </a:p>
          <a:p>
            <a:r>
              <a:rPr lang="en-US" dirty="0"/>
              <a:t>Reading off a </a:t>
            </a:r>
            <a:r>
              <a:rPr lang="en-US" dirty="0" smtClean="0"/>
              <a:t>display at </a:t>
            </a:r>
            <a:r>
              <a:rPr lang="en-US" dirty="0"/>
              <a:t>bedside is last choice. </a:t>
            </a:r>
          </a:p>
          <a:p>
            <a:endParaRPr lang="en-US" dirty="0" smtClean="0"/>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34</a:t>
            </a:fld>
            <a:endParaRPr lang="en-US" dirty="0"/>
          </a:p>
        </p:txBody>
      </p:sp>
      <p:sp>
        <p:nvSpPr>
          <p:cNvPr id="7" name="Title 1"/>
          <p:cNvSpPr txBox="1">
            <a:spLocks/>
          </p:cNvSpPr>
          <p:nvPr/>
        </p:nvSpPr>
        <p:spPr>
          <a:xfrm>
            <a:off x="0" y="2038256"/>
            <a:ext cx="8913813" cy="609600"/>
          </a:xfrm>
          <a:prstGeom prst="rect">
            <a:avLst/>
          </a:prstGeom>
          <a:solidFill>
            <a:schemeClr val="accent2">
              <a:lumMod val="75000"/>
            </a:schemeClr>
          </a:solidFill>
        </p:spPr>
        <p:txBody>
          <a:bodyPr vert="horz" lIns="1188720" tIns="45720" rIns="274320" bIns="45720" rtlCol="0" anchor="ctr">
            <a:no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z="2800" dirty="0" smtClean="0"/>
              <a:t>Bedside Data Collection</a:t>
            </a:r>
            <a:endParaRPr lang="en-US" sz="2800" dirty="0"/>
          </a:p>
        </p:txBody>
      </p:sp>
      <p:pic>
        <p:nvPicPr>
          <p:cNvPr id="8"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spTree>
    <p:extLst>
      <p:ext uri="{BB962C8B-B14F-4D97-AF65-F5344CB8AC3E}">
        <p14:creationId xmlns:p14="http://schemas.microsoft.com/office/powerpoint/2010/main" val="6472919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Critical Care Research: </a:t>
            </a:r>
            <a:r>
              <a:rPr lang="en-US" dirty="0" smtClean="0"/>
              <a:t>Transferrable Lessons</a:t>
            </a:r>
            <a:endParaRPr lang="en-US" dirty="0"/>
          </a:p>
        </p:txBody>
      </p:sp>
      <p:sp>
        <p:nvSpPr>
          <p:cNvPr id="3" name="Content Placeholder 2"/>
          <p:cNvSpPr>
            <a:spLocks noGrp="1"/>
          </p:cNvSpPr>
          <p:nvPr>
            <p:ph idx="1"/>
          </p:nvPr>
        </p:nvSpPr>
        <p:spPr>
          <a:xfrm>
            <a:off x="1114424" y="2286000"/>
            <a:ext cx="7610476" cy="3980329"/>
          </a:xfrm>
        </p:spPr>
        <p:txBody>
          <a:bodyPr>
            <a:noAutofit/>
          </a:bodyPr>
          <a:lstStyle/>
          <a:p>
            <a:pPr>
              <a:spcBef>
                <a:spcPts val="1400"/>
              </a:spcBef>
            </a:pPr>
            <a:r>
              <a:rPr lang="en-US" sz="2200" dirty="0" smtClean="0"/>
              <a:t>Plan protocol with clinical flow as much as possible</a:t>
            </a:r>
          </a:p>
          <a:p>
            <a:pPr>
              <a:spcBef>
                <a:spcPts val="1400"/>
              </a:spcBef>
            </a:pPr>
            <a:r>
              <a:rPr lang="en-US" sz="2200" dirty="0" smtClean="0"/>
              <a:t>Engage clinical team. Educate, communicate.</a:t>
            </a:r>
          </a:p>
          <a:p>
            <a:pPr>
              <a:spcBef>
                <a:spcPts val="1400"/>
              </a:spcBef>
            </a:pPr>
            <a:r>
              <a:rPr lang="en-US" sz="2200" dirty="0" smtClean="0"/>
              <a:t>Create detailed standard operating procedure for all aspects of study conduct: screening, consenting, data collection, file retention, drug/specimen/imaging requirements.</a:t>
            </a:r>
          </a:p>
          <a:p>
            <a:pPr>
              <a:spcBef>
                <a:spcPts val="1400"/>
              </a:spcBef>
            </a:pPr>
            <a:r>
              <a:rPr lang="en-US" sz="2200" dirty="0" smtClean="0"/>
              <a:t>Annotate the case report form to define fields and sources.</a:t>
            </a:r>
          </a:p>
          <a:p>
            <a:pPr>
              <a:spcBef>
                <a:spcPts val="1400"/>
              </a:spcBef>
            </a:pPr>
            <a:r>
              <a:rPr lang="en-US" sz="2200" dirty="0" smtClean="0"/>
              <a:t>Keep track of screening, consenting. Valuable for feasibility write-ups, CONSORT diagrams.</a:t>
            </a:r>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35</a:t>
            </a:fld>
            <a:endParaRPr lang="en-US" dirty="0"/>
          </a:p>
        </p:txBody>
      </p:sp>
      <p:pic>
        <p:nvPicPr>
          <p:cNvPr id="7"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spTree>
    <p:extLst>
      <p:ext uri="{BB962C8B-B14F-4D97-AF65-F5344CB8AC3E}">
        <p14:creationId xmlns:p14="http://schemas.microsoft.com/office/powerpoint/2010/main" val="18760808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4" name="Date Placeholder 3"/>
          <p:cNvSpPr>
            <a:spLocks noGrp="1"/>
          </p:cNvSpPr>
          <p:nvPr>
            <p:ph type="dt" sz="half" idx="10"/>
          </p:nvPr>
        </p:nvSpPr>
        <p:spPr/>
        <p:txBody>
          <a:bodyPr/>
          <a:lstStyle/>
          <a:p>
            <a:r>
              <a:rPr lang="en-US" smtClean="0"/>
              <a:t>1/8/15</a:t>
            </a:r>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t>36</a:t>
            </a:fld>
            <a:endParaRPr lang="en-US"/>
          </a:p>
        </p:txBody>
      </p:sp>
      <p:sp>
        <p:nvSpPr>
          <p:cNvPr id="3" name="Content Placeholder 2"/>
          <p:cNvSpPr>
            <a:spLocks noGrp="1"/>
          </p:cNvSpPr>
          <p:nvPr>
            <p:ph idx="1"/>
          </p:nvPr>
        </p:nvSpPr>
        <p:spPr/>
        <p:txBody>
          <a:bodyPr/>
          <a:lstStyle/>
          <a:p>
            <a:pPr>
              <a:lnSpc>
                <a:spcPct val="130000"/>
              </a:lnSpc>
            </a:pPr>
            <a:r>
              <a:rPr lang="en-US" dirty="0" smtClean="0"/>
              <a:t>Any Questions?</a:t>
            </a:r>
          </a:p>
          <a:p>
            <a:pPr>
              <a:lnSpc>
                <a:spcPct val="130000"/>
              </a:lnSpc>
            </a:pPr>
            <a:endParaRPr lang="en-US" dirty="0"/>
          </a:p>
        </p:txBody>
      </p:sp>
      <p:pic>
        <p:nvPicPr>
          <p:cNvPr id="7"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spTree>
    <p:extLst>
      <p:ext uri="{BB962C8B-B14F-4D97-AF65-F5344CB8AC3E}">
        <p14:creationId xmlns:p14="http://schemas.microsoft.com/office/powerpoint/2010/main" val="2265103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Critical Care Research: </a:t>
            </a:r>
            <a:r>
              <a:rPr lang="en-US" dirty="0" smtClean="0"/>
              <a:t>Landscape</a:t>
            </a:r>
            <a:endParaRPr lang="en-US" dirty="0"/>
          </a:p>
        </p:txBody>
      </p:sp>
      <p:sp>
        <p:nvSpPr>
          <p:cNvPr id="3" name="Content Placeholder 2"/>
          <p:cNvSpPr>
            <a:spLocks noGrp="1"/>
          </p:cNvSpPr>
          <p:nvPr>
            <p:ph idx="1"/>
          </p:nvPr>
        </p:nvSpPr>
        <p:spPr>
          <a:xfrm>
            <a:off x="1114424" y="2286000"/>
            <a:ext cx="7610476" cy="3980329"/>
          </a:xfrm>
        </p:spPr>
        <p:txBody>
          <a:bodyPr>
            <a:noAutofit/>
          </a:bodyPr>
          <a:lstStyle/>
          <a:p>
            <a:r>
              <a:rPr lang="en-US" sz="2200" dirty="0" smtClean="0"/>
              <a:t>Patients are acutely ill</a:t>
            </a:r>
          </a:p>
          <a:p>
            <a:r>
              <a:rPr lang="en-US" sz="2200" dirty="0" smtClean="0"/>
              <a:t>Often intubated, sedated, incapacitated</a:t>
            </a:r>
          </a:p>
          <a:p>
            <a:r>
              <a:rPr lang="en-US" sz="2200" dirty="0" smtClean="0"/>
              <a:t>Substitute decision makers:</a:t>
            </a:r>
          </a:p>
          <a:p>
            <a:pPr lvl="1"/>
            <a:r>
              <a:rPr lang="en-US" dirty="0" smtClean="0"/>
              <a:t>May or may not be identified / reachable</a:t>
            </a:r>
          </a:p>
          <a:p>
            <a:pPr lvl="1"/>
            <a:r>
              <a:rPr lang="en-US" dirty="0" smtClean="0"/>
              <a:t>If located,  are often in high-stress state</a:t>
            </a:r>
          </a:p>
          <a:p>
            <a:r>
              <a:rPr lang="en-US" dirty="0" smtClean="0"/>
              <a:t>Implications: environment is poor fit for typical patient-driven-consent research trials</a:t>
            </a:r>
          </a:p>
          <a:p>
            <a:pPr lvl="1"/>
            <a:r>
              <a:rPr lang="en-US" dirty="0" smtClean="0"/>
              <a:t>Many interventions for critical illness are not supported by randomized clinical trial data, or </a:t>
            </a:r>
            <a:r>
              <a:rPr lang="en-US" dirty="0" err="1" smtClean="0"/>
              <a:t>RTC</a:t>
            </a:r>
            <a:r>
              <a:rPr lang="en-US" dirty="0" smtClean="0"/>
              <a:t> data is inconclusive</a:t>
            </a:r>
          </a:p>
          <a:p>
            <a:endParaRPr lang="en-US" sz="2200" dirty="0" smtClean="0"/>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4</a:t>
            </a:fld>
            <a:endParaRPr lang="en-US" dirty="0"/>
          </a:p>
        </p:txBody>
      </p:sp>
      <p:pic>
        <p:nvPicPr>
          <p:cNvPr id="7"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spTree>
    <p:extLst>
      <p:ext uri="{BB962C8B-B14F-4D97-AF65-F5344CB8AC3E}">
        <p14:creationId xmlns:p14="http://schemas.microsoft.com/office/powerpoint/2010/main" val="1619096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Care Research: Solutions </a:t>
            </a:r>
            <a:endParaRPr lang="en-US" dirty="0"/>
          </a:p>
        </p:txBody>
      </p:sp>
      <p:sp>
        <p:nvSpPr>
          <p:cNvPr id="3" name="Content Placeholder 2"/>
          <p:cNvSpPr>
            <a:spLocks noGrp="1"/>
          </p:cNvSpPr>
          <p:nvPr>
            <p:ph idx="1"/>
          </p:nvPr>
        </p:nvSpPr>
        <p:spPr>
          <a:xfrm>
            <a:off x="1114424" y="2286000"/>
            <a:ext cx="7610476" cy="3980329"/>
          </a:xfrm>
        </p:spPr>
        <p:txBody>
          <a:bodyPr>
            <a:noAutofit/>
          </a:bodyPr>
          <a:lstStyle/>
          <a:p>
            <a:r>
              <a:rPr lang="en-US" sz="2200" dirty="0" smtClean="0"/>
              <a:t>Pre-identification of patients</a:t>
            </a:r>
          </a:p>
          <a:p>
            <a:pPr lvl="1"/>
            <a:r>
              <a:rPr lang="en-US" dirty="0" smtClean="0"/>
              <a:t>Emergency department (acuity threshold)</a:t>
            </a:r>
          </a:p>
          <a:p>
            <a:pPr lvl="1"/>
            <a:r>
              <a:rPr lang="en-US" dirty="0" smtClean="0"/>
              <a:t>Pre-op for cases that go to ICU post-op</a:t>
            </a:r>
            <a:endParaRPr lang="en-US" dirty="0"/>
          </a:p>
          <a:p>
            <a:r>
              <a:rPr lang="en-US" dirty="0" smtClean="0"/>
              <a:t>Consenting plans that rely on </a:t>
            </a:r>
            <a:r>
              <a:rPr lang="en-US" dirty="0" smtClean="0"/>
              <a:t>proxies</a:t>
            </a:r>
            <a:endParaRPr lang="en-US" dirty="0" smtClean="0"/>
          </a:p>
          <a:p>
            <a:r>
              <a:rPr lang="en-US" dirty="0" smtClean="0"/>
              <a:t>Primary outcome: mortality</a:t>
            </a:r>
          </a:p>
          <a:p>
            <a:r>
              <a:rPr lang="en-US" dirty="0" smtClean="0"/>
              <a:t>Secondary outcome: biomarkers, indicators of clinically relevant status (organ dysfunction, cognitive status)</a:t>
            </a:r>
          </a:p>
          <a:p>
            <a:r>
              <a:rPr lang="en-US" dirty="0" smtClean="0"/>
              <a:t>Long-term outcomes: relatively new but important</a:t>
            </a:r>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5</a:t>
            </a:fld>
            <a:endParaRPr lang="en-US" dirty="0"/>
          </a:p>
        </p:txBody>
      </p:sp>
      <p:pic>
        <p:nvPicPr>
          <p:cNvPr id="7"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spTree>
    <p:extLst>
      <p:ext uri="{BB962C8B-B14F-4D97-AF65-F5344CB8AC3E}">
        <p14:creationId xmlns:p14="http://schemas.microsoft.com/office/powerpoint/2010/main" val="3636022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Care Research: Logistics</a:t>
            </a:r>
          </a:p>
        </p:txBody>
      </p:sp>
      <p:sp>
        <p:nvSpPr>
          <p:cNvPr id="3" name="Content Placeholder 2"/>
          <p:cNvSpPr>
            <a:spLocks noGrp="1"/>
          </p:cNvSpPr>
          <p:nvPr>
            <p:ph idx="1"/>
          </p:nvPr>
        </p:nvSpPr>
        <p:spPr>
          <a:xfrm>
            <a:off x="1114424" y="2286000"/>
            <a:ext cx="7610476" cy="3980329"/>
          </a:xfrm>
        </p:spPr>
        <p:txBody>
          <a:bodyPr>
            <a:noAutofit/>
          </a:bodyPr>
          <a:lstStyle/>
          <a:p>
            <a:r>
              <a:rPr lang="en-US" sz="2200" dirty="0" smtClean="0"/>
              <a:t>Internal – study team management</a:t>
            </a:r>
          </a:p>
          <a:p>
            <a:r>
              <a:rPr lang="en-US" sz="2200" dirty="0" smtClean="0"/>
              <a:t>External – working with hospital staff</a:t>
            </a:r>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6</a:t>
            </a:fld>
            <a:endParaRPr lang="en-US" dirty="0"/>
          </a:p>
        </p:txBody>
      </p:sp>
      <p:pic>
        <p:nvPicPr>
          <p:cNvPr id="7"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spTree>
    <p:extLst>
      <p:ext uri="{BB962C8B-B14F-4D97-AF65-F5344CB8AC3E}">
        <p14:creationId xmlns:p14="http://schemas.microsoft.com/office/powerpoint/2010/main" val="1276328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797019"/>
          </a:xfrm>
        </p:spPr>
        <p:txBody>
          <a:bodyPr/>
          <a:lstStyle/>
          <a:p>
            <a:r>
              <a:rPr lang="en-US" dirty="0" smtClean="0"/>
              <a:t>Critical Care Research: Logistics</a:t>
            </a:r>
            <a:endParaRPr lang="en-US" dirty="0"/>
          </a:p>
        </p:txBody>
      </p:sp>
      <p:sp>
        <p:nvSpPr>
          <p:cNvPr id="3" name="Content Placeholder 2"/>
          <p:cNvSpPr>
            <a:spLocks noGrp="1"/>
          </p:cNvSpPr>
          <p:nvPr>
            <p:ph idx="1"/>
          </p:nvPr>
        </p:nvSpPr>
        <p:spPr>
          <a:xfrm>
            <a:off x="1114424" y="2857500"/>
            <a:ext cx="7610476" cy="3622634"/>
          </a:xfrm>
        </p:spPr>
        <p:txBody>
          <a:bodyPr>
            <a:normAutofit/>
          </a:bodyPr>
          <a:lstStyle/>
          <a:p>
            <a:r>
              <a:rPr lang="en-US" dirty="0" smtClean="0"/>
              <a:t>Problem: Unpredictability of patient arrival and/or when patient will meet entrance criteria.</a:t>
            </a:r>
          </a:p>
          <a:p>
            <a:r>
              <a:rPr lang="en-US" dirty="0" smtClean="0"/>
              <a:t>Solution: Extended shifts to cover evening / weekends</a:t>
            </a:r>
          </a:p>
          <a:p>
            <a:r>
              <a:rPr lang="en-US" dirty="0" smtClean="0"/>
              <a:t>Solution: Involve medical trainees</a:t>
            </a:r>
          </a:p>
          <a:p>
            <a:pPr lvl="1"/>
            <a:r>
              <a:rPr lang="en-US" dirty="0" smtClean="0"/>
              <a:t>Human subjects research training</a:t>
            </a:r>
          </a:p>
          <a:p>
            <a:pPr lvl="1"/>
            <a:r>
              <a:rPr lang="en-US" dirty="0" smtClean="0"/>
              <a:t>Work closely with study team</a:t>
            </a:r>
            <a:endParaRPr lang="en-US" dirty="0"/>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7</a:t>
            </a:fld>
            <a:endParaRPr lang="en-US" dirty="0"/>
          </a:p>
        </p:txBody>
      </p:sp>
      <p:sp>
        <p:nvSpPr>
          <p:cNvPr id="7" name="Title 1"/>
          <p:cNvSpPr txBox="1">
            <a:spLocks/>
          </p:cNvSpPr>
          <p:nvPr/>
        </p:nvSpPr>
        <p:spPr>
          <a:xfrm>
            <a:off x="0" y="2038256"/>
            <a:ext cx="8913813" cy="609600"/>
          </a:xfrm>
          <a:prstGeom prst="rect">
            <a:avLst/>
          </a:prstGeom>
          <a:solidFill>
            <a:schemeClr val="accent2">
              <a:lumMod val="75000"/>
            </a:schemeClr>
          </a:solidFill>
        </p:spPr>
        <p:txBody>
          <a:bodyPr vert="horz" lIns="1188720" tIns="45720" rIns="274320" bIns="45720" rtlCol="0" anchor="ctr">
            <a:no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z="2800" dirty="0" smtClean="0"/>
              <a:t>Study Team</a:t>
            </a:r>
            <a:endParaRPr lang="en-US" sz="2800" dirty="0"/>
          </a:p>
        </p:txBody>
      </p:sp>
      <p:pic>
        <p:nvPicPr>
          <p:cNvPr id="8"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spTree>
    <p:extLst>
      <p:ext uri="{BB962C8B-B14F-4D97-AF65-F5344CB8AC3E}">
        <p14:creationId xmlns:p14="http://schemas.microsoft.com/office/powerpoint/2010/main" val="1792692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797019"/>
          </a:xfrm>
        </p:spPr>
        <p:txBody>
          <a:bodyPr/>
          <a:lstStyle/>
          <a:p>
            <a:r>
              <a:rPr lang="en-US" dirty="0" smtClean="0"/>
              <a:t>Critical Care Research: Logistics</a:t>
            </a:r>
            <a:endParaRPr lang="en-US" dirty="0"/>
          </a:p>
        </p:txBody>
      </p:sp>
      <p:sp>
        <p:nvSpPr>
          <p:cNvPr id="3" name="Content Placeholder 2"/>
          <p:cNvSpPr>
            <a:spLocks noGrp="1"/>
          </p:cNvSpPr>
          <p:nvPr>
            <p:ph idx="1"/>
          </p:nvPr>
        </p:nvSpPr>
        <p:spPr>
          <a:xfrm>
            <a:off x="1114424" y="2857500"/>
            <a:ext cx="7610476" cy="3622634"/>
          </a:xfrm>
        </p:spPr>
        <p:txBody>
          <a:bodyPr>
            <a:normAutofit/>
          </a:bodyPr>
          <a:lstStyle/>
          <a:p>
            <a:r>
              <a:rPr lang="en-US" dirty="0" smtClean="0"/>
              <a:t>Problem: Acuity of patient means high stakes, high stress, multiple specialties involved</a:t>
            </a:r>
          </a:p>
          <a:p>
            <a:r>
              <a:rPr lang="en-US" dirty="0" smtClean="0"/>
              <a:t>Solution: Extensive in-servicing in ICUs prior to study start, and throughout study</a:t>
            </a:r>
          </a:p>
          <a:p>
            <a:r>
              <a:rPr lang="en-US" dirty="0" smtClean="0"/>
              <a:t>Solution: Recruit physician investigators from relevant areas – preferably ones in a position to advocate for the study</a:t>
            </a:r>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8</a:t>
            </a:fld>
            <a:endParaRPr lang="en-US" dirty="0"/>
          </a:p>
        </p:txBody>
      </p:sp>
      <p:sp>
        <p:nvSpPr>
          <p:cNvPr id="7" name="Title 1"/>
          <p:cNvSpPr txBox="1">
            <a:spLocks/>
          </p:cNvSpPr>
          <p:nvPr/>
        </p:nvSpPr>
        <p:spPr>
          <a:xfrm>
            <a:off x="0" y="2038256"/>
            <a:ext cx="8913813" cy="609600"/>
          </a:xfrm>
          <a:prstGeom prst="rect">
            <a:avLst/>
          </a:prstGeom>
          <a:solidFill>
            <a:schemeClr val="accent2">
              <a:lumMod val="75000"/>
            </a:schemeClr>
          </a:solidFill>
        </p:spPr>
        <p:txBody>
          <a:bodyPr vert="horz" lIns="1188720" tIns="45720" rIns="274320" bIns="45720" rtlCol="0" anchor="ctr">
            <a:no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z="2800" dirty="0" smtClean="0"/>
              <a:t>Medical Team: Buy-in</a:t>
            </a:r>
            <a:endParaRPr lang="en-US" sz="2800" dirty="0"/>
          </a:p>
        </p:txBody>
      </p:sp>
      <p:pic>
        <p:nvPicPr>
          <p:cNvPr id="8"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spTree>
    <p:extLst>
      <p:ext uri="{BB962C8B-B14F-4D97-AF65-F5344CB8AC3E}">
        <p14:creationId xmlns:p14="http://schemas.microsoft.com/office/powerpoint/2010/main" val="2426183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797019"/>
          </a:xfrm>
        </p:spPr>
        <p:txBody>
          <a:bodyPr/>
          <a:lstStyle/>
          <a:p>
            <a:r>
              <a:rPr lang="en-US" dirty="0" smtClean="0"/>
              <a:t>Critical Care Research: Logistics</a:t>
            </a:r>
            <a:endParaRPr lang="en-US" dirty="0"/>
          </a:p>
        </p:txBody>
      </p:sp>
      <p:sp>
        <p:nvSpPr>
          <p:cNvPr id="3" name="Content Placeholder 2"/>
          <p:cNvSpPr>
            <a:spLocks noGrp="1"/>
          </p:cNvSpPr>
          <p:nvPr>
            <p:ph idx="1"/>
          </p:nvPr>
        </p:nvSpPr>
        <p:spPr>
          <a:xfrm>
            <a:off x="1114424" y="2857500"/>
            <a:ext cx="7610476" cy="3622634"/>
          </a:xfrm>
        </p:spPr>
        <p:txBody>
          <a:bodyPr>
            <a:normAutofit lnSpcReduction="10000"/>
          </a:bodyPr>
          <a:lstStyle/>
          <a:p>
            <a:r>
              <a:rPr lang="en-US" dirty="0" smtClean="0"/>
              <a:t>Problem: New team at each shift change, who may or may not buy into study plan (or be aware of it)</a:t>
            </a:r>
          </a:p>
          <a:p>
            <a:r>
              <a:rPr lang="en-US" dirty="0" smtClean="0"/>
              <a:t>Solution: Signage! On door of ICU, on whiteboard in room, research consent note in </a:t>
            </a:r>
            <a:r>
              <a:rPr lang="en-US" dirty="0" err="1" smtClean="0"/>
              <a:t>EMR</a:t>
            </a:r>
            <a:r>
              <a:rPr lang="en-US" dirty="0" smtClean="0"/>
              <a:t>, staff flyer in patient’s bedside chart</a:t>
            </a:r>
          </a:p>
          <a:p>
            <a:pPr lvl="1"/>
            <a:r>
              <a:rPr lang="en-US" dirty="0" smtClean="0"/>
              <a:t>Note: anything that could reasonably be viewed by patient/family must be IRB-approved prior to posting</a:t>
            </a:r>
          </a:p>
          <a:p>
            <a:r>
              <a:rPr lang="en-US" dirty="0" smtClean="0"/>
              <a:t>Solution: Frequent contact. E.g. emails to respiratory therapy group with 24-hr plan; team check in after rounds; just-in-time education</a:t>
            </a:r>
          </a:p>
        </p:txBody>
      </p:sp>
      <p:sp>
        <p:nvSpPr>
          <p:cNvPr id="4" name="Date Placeholder 3"/>
          <p:cNvSpPr>
            <a:spLocks noGrp="1"/>
          </p:cNvSpPr>
          <p:nvPr>
            <p:ph type="dt" sz="half" idx="10"/>
          </p:nvPr>
        </p:nvSpPr>
        <p:spPr/>
        <p:txBody>
          <a:bodyPr/>
          <a:lstStyle/>
          <a:p>
            <a:r>
              <a:rPr lang="en-US" smtClean="0"/>
              <a:t>1/8/15</a:t>
            </a:r>
            <a:endParaRPr lang="en-US" dirty="0"/>
          </a:p>
        </p:txBody>
      </p:sp>
      <p:sp>
        <p:nvSpPr>
          <p:cNvPr id="5" name="Slide Number Placeholder 4"/>
          <p:cNvSpPr>
            <a:spLocks noGrp="1"/>
          </p:cNvSpPr>
          <p:nvPr>
            <p:ph type="sldNum" sz="quarter" idx="12"/>
          </p:nvPr>
        </p:nvSpPr>
        <p:spPr/>
        <p:txBody>
          <a:bodyPr/>
          <a:lstStyle/>
          <a:p>
            <a:fld id="{4A822907-8A9D-4F6B-98F6-913902AD56B5}" type="slidenum">
              <a:rPr lang="en-US" smtClean="0"/>
              <a:t>9</a:t>
            </a:fld>
            <a:endParaRPr lang="en-US" dirty="0"/>
          </a:p>
        </p:txBody>
      </p:sp>
      <p:sp>
        <p:nvSpPr>
          <p:cNvPr id="7" name="Title 1"/>
          <p:cNvSpPr txBox="1">
            <a:spLocks/>
          </p:cNvSpPr>
          <p:nvPr/>
        </p:nvSpPr>
        <p:spPr>
          <a:xfrm>
            <a:off x="0" y="2038256"/>
            <a:ext cx="8913813" cy="609600"/>
          </a:xfrm>
          <a:prstGeom prst="rect">
            <a:avLst/>
          </a:prstGeom>
          <a:solidFill>
            <a:schemeClr val="accent2">
              <a:lumMod val="75000"/>
            </a:schemeClr>
          </a:solidFill>
        </p:spPr>
        <p:txBody>
          <a:bodyPr vert="horz" lIns="1188720" tIns="45720" rIns="274320" bIns="45720" rtlCol="0" anchor="ctr">
            <a:no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z="2800" dirty="0" smtClean="0"/>
              <a:t>Medical Team: Continued Support</a:t>
            </a:r>
            <a:endParaRPr lang="en-US" sz="2800" dirty="0"/>
          </a:p>
        </p:txBody>
      </p:sp>
      <p:pic>
        <p:nvPicPr>
          <p:cNvPr id="8" name="Picture 2" descr="R:\Anesthesia CARE\Graphics\BIDMC_Harvard_lockup_pn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4424" y="6456882"/>
            <a:ext cx="2847976" cy="37642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rotWithShape="1">
          <a:blip r:embed="rId4" cstate="email">
            <a:extLst>
              <a:ext uri="{28A0092B-C50C-407E-A947-70E740481C1C}">
                <a14:useLocalDpi xmlns:a14="http://schemas.microsoft.com/office/drawing/2010/main" val="0"/>
              </a:ext>
            </a:extLst>
          </a:blip>
          <a:srcRect r="56245"/>
          <a:stretch/>
        </p:blipFill>
        <p:spPr>
          <a:xfrm>
            <a:off x="0" y="6456882"/>
            <a:ext cx="985318" cy="409439"/>
          </a:xfrm>
          <a:prstGeom prst="rect">
            <a:avLst/>
          </a:prstGeom>
        </p:spPr>
      </p:pic>
    </p:spTree>
    <p:extLst>
      <p:ext uri="{BB962C8B-B14F-4D97-AF65-F5344CB8AC3E}">
        <p14:creationId xmlns:p14="http://schemas.microsoft.com/office/powerpoint/2010/main" val="3282881655"/>
      </p:ext>
    </p:extLst>
  </p:cSld>
  <p:clrMapOvr>
    <a:masterClrMapping/>
  </p:clrMapOvr>
  <p:timing>
    <p:tnLst>
      <p:par>
        <p:cTn id="1" dur="indefinite" restart="never" nodeType="tmRoot"/>
      </p:par>
    </p:tnLst>
  </p:timing>
</p:sld>
</file>

<file path=ppt/theme/theme1.xml><?xml version="1.0" encoding="utf-8"?>
<a:theme xmlns:a="http://schemas.openxmlformats.org/drawingml/2006/main" name="Perceptio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729</TotalTime>
  <Words>2405</Words>
  <Application>Microsoft Office PowerPoint</Application>
  <PresentationFormat>On-screen Show (4:3)</PresentationFormat>
  <Paragraphs>379</Paragraphs>
  <Slides>36</Slides>
  <Notes>33</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Perception</vt:lpstr>
      <vt:lpstr>Specialty Populations: Lessons from Critical Care Research</vt:lpstr>
      <vt:lpstr>Conflicts of Interest</vt:lpstr>
      <vt:lpstr>Today’s Topics</vt:lpstr>
      <vt:lpstr>Critical Care Research: Landscape</vt:lpstr>
      <vt:lpstr>Critical Care Research: Solutions </vt:lpstr>
      <vt:lpstr>Critical Care Research: Logistics</vt:lpstr>
      <vt:lpstr>Critical Care Research: Logistics</vt:lpstr>
      <vt:lpstr>Critical Care Research: Logistics</vt:lpstr>
      <vt:lpstr>Critical Care Research: Logistics</vt:lpstr>
      <vt:lpstr>Critical Care Research: Logistics</vt:lpstr>
      <vt:lpstr>Critical Care Research: SDM </vt:lpstr>
      <vt:lpstr>Critical Care Research: SDM</vt:lpstr>
      <vt:lpstr>Critical Care Research: SDM</vt:lpstr>
      <vt:lpstr>Critical Care Research: SDM</vt:lpstr>
      <vt:lpstr>Critical Care Research: Regulatory</vt:lpstr>
      <vt:lpstr>Critical Care Research: Regulatory</vt:lpstr>
      <vt:lpstr>Critical Care Research: Regulatory</vt:lpstr>
      <vt:lpstr>Critical Care Research: Regulatory</vt:lpstr>
      <vt:lpstr>Critical Care Research: Regulatory</vt:lpstr>
      <vt:lpstr>Critical Care Research: Regulatory</vt:lpstr>
      <vt:lpstr>Critical Care Research: Regulatory</vt:lpstr>
      <vt:lpstr>Critical Care Research: Regulatory</vt:lpstr>
      <vt:lpstr>Critical Care Research: Regulatory</vt:lpstr>
      <vt:lpstr>Critical Care Research: Regulatory</vt:lpstr>
      <vt:lpstr>Critical Care Research: Regulatory</vt:lpstr>
      <vt:lpstr>Critical Care Research: Source Documentation</vt:lpstr>
      <vt:lpstr>Critical Care Research: Source Documentation</vt:lpstr>
      <vt:lpstr>Critical Care Research: Source Documentation</vt:lpstr>
      <vt:lpstr>Critical Care Research: Source Documentation</vt:lpstr>
      <vt:lpstr>Critical Care Research: Source Documentation</vt:lpstr>
      <vt:lpstr>Critical Care Research: Source Documentation</vt:lpstr>
      <vt:lpstr>Critical Care Research: Source Documentation</vt:lpstr>
      <vt:lpstr>Critical Care Research: Source Documentation</vt:lpstr>
      <vt:lpstr>Critical Care Research: Source Documentation</vt:lpstr>
      <vt:lpstr>Critical Care Research: Transferrable Lessons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Grantsmanship</dc:title>
  <dc:creator>BIDMC</dc:creator>
  <cp:lastModifiedBy>Banner-Goodspeed,Valerie</cp:lastModifiedBy>
  <cp:revision>153</cp:revision>
  <dcterms:created xsi:type="dcterms:W3CDTF">2014-11-26T15:35:30Z</dcterms:created>
  <dcterms:modified xsi:type="dcterms:W3CDTF">2015-01-08T14:52:12Z</dcterms:modified>
</cp:coreProperties>
</file>